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64" r:id="rId5"/>
    <p:sldId id="265" r:id="rId6"/>
    <p:sldId id="267" r:id="rId7"/>
    <p:sldId id="268" r:id="rId8"/>
    <p:sldId id="272" r:id="rId9"/>
    <p:sldId id="269" r:id="rId10"/>
    <p:sldId id="270" r:id="rId11"/>
    <p:sldId id="266" r:id="rId12"/>
    <p:sldId id="271" r:id="rId13"/>
  </p:sldIdLst>
  <p:sldSz cx="12192000" cy="6858000"/>
  <p:notesSz cx="6865938" cy="9998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5DD1D0-6F79-4BCF-A81A-126891F3E194}" v="1" dt="2020-04-18T15:41:18.7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315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ood, Lucy" userId="fc26114c-1456-4dbd-af7e-8d6f300a5a38" providerId="ADAL" clId="{CCD12906-43FA-4C71-AD4B-06C860312D2B}"/>
    <pc:docChg chg="custSel modSld">
      <pc:chgData name="Wood, Lucy" userId="fc26114c-1456-4dbd-af7e-8d6f300a5a38" providerId="ADAL" clId="{CCD12906-43FA-4C71-AD4B-06C860312D2B}" dt="2020-04-06T19:03:27.529" v="837" actId="20577"/>
      <pc:docMkLst>
        <pc:docMk/>
      </pc:docMkLst>
      <pc:sldChg chg="modSp">
        <pc:chgData name="Wood, Lucy" userId="fc26114c-1456-4dbd-af7e-8d6f300a5a38" providerId="ADAL" clId="{CCD12906-43FA-4C71-AD4B-06C860312D2B}" dt="2020-04-06T19:03:27.529" v="837" actId="20577"/>
        <pc:sldMkLst>
          <pc:docMk/>
          <pc:sldMk cId="4268399292" sldId="264"/>
        </pc:sldMkLst>
        <pc:spChg chg="mod">
          <ac:chgData name="Wood, Lucy" userId="fc26114c-1456-4dbd-af7e-8d6f300a5a38" providerId="ADAL" clId="{CCD12906-43FA-4C71-AD4B-06C860312D2B}" dt="2020-04-06T19:03:27.529" v="837" actId="20577"/>
          <ac:spMkLst>
            <pc:docMk/>
            <pc:sldMk cId="4268399292" sldId="264"/>
            <ac:spMk id="23" creationId="{448DBB14-452D-48E7-8FC6-16F403D91C1C}"/>
          </ac:spMkLst>
        </pc:spChg>
      </pc:sldChg>
      <pc:sldChg chg="modSp">
        <pc:chgData name="Wood, Lucy" userId="fc26114c-1456-4dbd-af7e-8d6f300a5a38" providerId="ADAL" clId="{CCD12906-43FA-4C71-AD4B-06C860312D2B}" dt="2020-04-06T19:02:20.386" v="834" actId="14100"/>
        <pc:sldMkLst>
          <pc:docMk/>
          <pc:sldMk cId="2893040652" sldId="271"/>
        </pc:sldMkLst>
        <pc:spChg chg="mod">
          <ac:chgData name="Wood, Lucy" userId="fc26114c-1456-4dbd-af7e-8d6f300a5a38" providerId="ADAL" clId="{CCD12906-43FA-4C71-AD4B-06C860312D2B}" dt="2020-04-06T18:54:40.831" v="409" actId="14100"/>
          <ac:spMkLst>
            <pc:docMk/>
            <pc:sldMk cId="2893040652" sldId="271"/>
            <ac:spMk id="26" creationId="{E2ADF750-B0C9-490C-A789-87B7B92D30E8}"/>
          </ac:spMkLst>
        </pc:spChg>
        <pc:spChg chg="mod">
          <ac:chgData name="Wood, Lucy" userId="fc26114c-1456-4dbd-af7e-8d6f300a5a38" providerId="ADAL" clId="{CCD12906-43FA-4C71-AD4B-06C860312D2B}" dt="2020-04-06T19:00:15.816" v="831" actId="20577"/>
          <ac:spMkLst>
            <pc:docMk/>
            <pc:sldMk cId="2893040652" sldId="271"/>
            <ac:spMk id="27" creationId="{CD806011-4143-4E15-806A-C24211AA6278}"/>
          </ac:spMkLst>
        </pc:spChg>
        <pc:spChg chg="mod">
          <ac:chgData name="Wood, Lucy" userId="fc26114c-1456-4dbd-af7e-8d6f300a5a38" providerId="ADAL" clId="{CCD12906-43FA-4C71-AD4B-06C860312D2B}" dt="2020-04-06T18:54:29.076" v="407" actId="14100"/>
          <ac:spMkLst>
            <pc:docMk/>
            <pc:sldMk cId="2893040652" sldId="271"/>
            <ac:spMk id="30" creationId="{548B3183-0402-4734-8A96-A0481562660D}"/>
          </ac:spMkLst>
        </pc:spChg>
        <pc:spChg chg="mod">
          <ac:chgData name="Wood, Lucy" userId="fc26114c-1456-4dbd-af7e-8d6f300a5a38" providerId="ADAL" clId="{CCD12906-43FA-4C71-AD4B-06C860312D2B}" dt="2020-04-06T18:54:22.841" v="406" actId="20577"/>
          <ac:spMkLst>
            <pc:docMk/>
            <pc:sldMk cId="2893040652" sldId="271"/>
            <ac:spMk id="31" creationId="{41421E7A-98C6-4FE5-A6B9-A7E146E15F46}"/>
          </ac:spMkLst>
        </pc:spChg>
        <pc:spChg chg="mod">
          <ac:chgData name="Wood, Lucy" userId="fc26114c-1456-4dbd-af7e-8d6f300a5a38" providerId="ADAL" clId="{CCD12906-43FA-4C71-AD4B-06C860312D2B}" dt="2020-04-06T19:02:07.012" v="832" actId="14100"/>
          <ac:spMkLst>
            <pc:docMk/>
            <pc:sldMk cId="2893040652" sldId="271"/>
            <ac:spMk id="33" creationId="{2B87FE80-3962-4153-A6E0-E6449E3899BB}"/>
          </ac:spMkLst>
        </pc:spChg>
        <pc:spChg chg="mod">
          <ac:chgData name="Wood, Lucy" userId="fc26114c-1456-4dbd-af7e-8d6f300a5a38" providerId="ADAL" clId="{CCD12906-43FA-4C71-AD4B-06C860312D2B}" dt="2020-04-06T18:57:40.598" v="637" actId="20577"/>
          <ac:spMkLst>
            <pc:docMk/>
            <pc:sldMk cId="2893040652" sldId="271"/>
            <ac:spMk id="34" creationId="{15A4D501-3C82-48E1-8002-DE94E40C64C4}"/>
          </ac:spMkLst>
        </pc:spChg>
        <pc:spChg chg="mod">
          <ac:chgData name="Wood, Lucy" userId="fc26114c-1456-4dbd-af7e-8d6f300a5a38" providerId="ADAL" clId="{CCD12906-43FA-4C71-AD4B-06C860312D2B}" dt="2020-04-06T19:02:11.313" v="833" actId="14100"/>
          <ac:spMkLst>
            <pc:docMk/>
            <pc:sldMk cId="2893040652" sldId="271"/>
            <ac:spMk id="36" creationId="{0EDD58FB-1783-4F34-B197-73C36A172C77}"/>
          </ac:spMkLst>
        </pc:spChg>
        <pc:spChg chg="mod">
          <ac:chgData name="Wood, Lucy" userId="fc26114c-1456-4dbd-af7e-8d6f300a5a38" providerId="ADAL" clId="{CCD12906-43FA-4C71-AD4B-06C860312D2B}" dt="2020-04-06T18:58:28.744" v="705" actId="313"/>
          <ac:spMkLst>
            <pc:docMk/>
            <pc:sldMk cId="2893040652" sldId="271"/>
            <ac:spMk id="37" creationId="{87B062DA-4398-4ACC-B7B0-A4FF8896B99C}"/>
          </ac:spMkLst>
        </pc:spChg>
        <pc:spChg chg="mod">
          <ac:chgData name="Wood, Lucy" userId="fc26114c-1456-4dbd-af7e-8d6f300a5a38" providerId="ADAL" clId="{CCD12906-43FA-4C71-AD4B-06C860312D2B}" dt="2020-04-06T19:02:20.386" v="834" actId="14100"/>
          <ac:spMkLst>
            <pc:docMk/>
            <pc:sldMk cId="2893040652" sldId="271"/>
            <ac:spMk id="39" creationId="{0040C618-8E16-42F9-9225-0FBEA2B9DD21}"/>
          </ac:spMkLst>
        </pc:spChg>
        <pc:spChg chg="mod">
          <ac:chgData name="Wood, Lucy" userId="fc26114c-1456-4dbd-af7e-8d6f300a5a38" providerId="ADAL" clId="{CCD12906-43FA-4C71-AD4B-06C860312D2B}" dt="2020-04-06T18:59:34.612" v="811" actId="20577"/>
          <ac:spMkLst>
            <pc:docMk/>
            <pc:sldMk cId="2893040652" sldId="271"/>
            <ac:spMk id="40" creationId="{BF8458CD-925D-4FBB-BA07-1BFA1ECEED59}"/>
          </ac:spMkLst>
        </pc:spChg>
        <pc:grpChg chg="mod">
          <ac:chgData name="Wood, Lucy" userId="fc26114c-1456-4dbd-af7e-8d6f300a5a38" providerId="ADAL" clId="{CCD12906-43FA-4C71-AD4B-06C860312D2B}" dt="2020-04-06T18:54:33.593" v="408" actId="14100"/>
          <ac:grpSpMkLst>
            <pc:docMk/>
            <pc:sldMk cId="2893040652" sldId="271"/>
            <ac:grpSpMk id="29" creationId="{14BCFB54-B6E2-46EF-B653-EC915152F1FD}"/>
          </ac:grpSpMkLst>
        </pc:grpChg>
      </pc:sldChg>
    </pc:docChg>
  </pc:docChgLst>
  <pc:docChgLst>
    <pc:chgData name="Alistair Strayton" userId="54cf08bdfc25132b" providerId="LiveId" clId="{815DD1D0-6F79-4BCF-A81A-126891F3E194}"/>
    <pc:docChg chg="modSld">
      <pc:chgData name="Alistair Strayton" userId="54cf08bdfc25132b" providerId="LiveId" clId="{815DD1D0-6F79-4BCF-A81A-126891F3E194}" dt="2020-04-18T15:41:42.248" v="5" actId="14100"/>
      <pc:docMkLst>
        <pc:docMk/>
      </pc:docMkLst>
      <pc:sldChg chg="modSp">
        <pc:chgData name="Alistair Strayton" userId="54cf08bdfc25132b" providerId="LiveId" clId="{815DD1D0-6F79-4BCF-A81A-126891F3E194}" dt="2020-04-18T15:41:24.528" v="1" actId="196"/>
        <pc:sldMkLst>
          <pc:docMk/>
          <pc:sldMk cId="4268399292" sldId="264"/>
        </pc:sldMkLst>
        <pc:picChg chg="mod">
          <ac:chgData name="Alistair Strayton" userId="54cf08bdfc25132b" providerId="LiveId" clId="{815DD1D0-6F79-4BCF-A81A-126891F3E194}" dt="2020-04-18T15:41:24.528" v="1" actId="196"/>
          <ac:picMkLst>
            <pc:docMk/>
            <pc:sldMk cId="4268399292" sldId="264"/>
            <ac:picMk id="22" creationId="{7CEEB49D-698B-4C1C-A5DA-04047682DBB2}"/>
          </ac:picMkLst>
        </pc:picChg>
      </pc:sldChg>
      <pc:sldChg chg="modSp">
        <pc:chgData name="Alistair Strayton" userId="54cf08bdfc25132b" providerId="LiveId" clId="{815DD1D0-6F79-4BCF-A81A-126891F3E194}" dt="2020-04-18T15:41:42.248" v="5" actId="14100"/>
        <pc:sldMkLst>
          <pc:docMk/>
          <pc:sldMk cId="1122546838" sldId="269"/>
        </pc:sldMkLst>
        <pc:spChg chg="mod">
          <ac:chgData name="Alistair Strayton" userId="54cf08bdfc25132b" providerId="LiveId" clId="{815DD1D0-6F79-4BCF-A81A-126891F3E194}" dt="2020-04-18T15:41:38.626" v="4" actId="14100"/>
          <ac:spMkLst>
            <pc:docMk/>
            <pc:sldMk cId="1122546838" sldId="269"/>
            <ac:spMk id="6" creationId="{9C383873-1ACC-4285-9071-305DE9E2508F}"/>
          </ac:spMkLst>
        </pc:spChg>
        <pc:picChg chg="mod">
          <ac:chgData name="Alistair Strayton" userId="54cf08bdfc25132b" providerId="LiveId" clId="{815DD1D0-6F79-4BCF-A81A-126891F3E194}" dt="2020-04-18T15:41:42.248" v="5" actId="14100"/>
          <ac:picMkLst>
            <pc:docMk/>
            <pc:sldMk cId="1122546838" sldId="269"/>
            <ac:picMk id="4" creationId="{C6DFFF1E-B49F-4D31-98A7-A80DF75D791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501640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27/04/2020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7575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594" y="4811574"/>
            <a:ext cx="5492750" cy="3936742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9109" y="9496437"/>
            <a:ext cx="2975240" cy="50163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440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632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76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614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743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142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2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44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97444-58CA-428B-98AD-227E882B51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7FB410-21BB-4711-A41C-CFC183458F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A0506-BFD3-40B0-A201-5065B24AE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FF89-3D73-4E9B-BE1E-45C87218D723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AA743-A7FC-4E80-AC63-433C40166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33622-3F99-4BA3-A8A4-8CE5512C2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9D870E-81AE-4784-B253-D00D0C0ECB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A28E4-CFE3-4FFB-AD74-EC0B01A66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805AC-6E88-4E1D-84EB-3088DA778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C1A46-AC9E-4BF9-8906-BC445D17B1B2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15CFAC-2981-4624-A8DE-57A2D041BF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4EE4AF-E334-44CB-9B9F-E79351CFD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482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70DC7-5601-4323-A10D-588D254E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F05F0C-96A1-4C73-B74B-68A0EC2A2F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398F3B-AFD0-48F5-9C17-46C277A61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53E22-76FF-4D99-A07F-FBBF05ECEFB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9375A5-8B34-4C2B-856B-3CFEB3A1BD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800B6-722F-4EE0-80D4-2CCFBB3D1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88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DD6-4F9B-4341-A079-A473E8917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41AF4-CBC8-48EA-86F0-96AFEB259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45709-27F0-4157-8399-B3593F72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CCB5-AF64-49CC-8F67-BA2176A3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8538A-9AD3-4562-925B-5BA8E1AA4279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F678-22B9-4FD5-A197-613C4CE9E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36F21-E5AB-4488-BCF1-6A1281B2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5EBAA-3190-4245-B37E-3DAEB46A7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E1C23B-440B-4FB0-97D0-43709842A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75A205-5C1D-4642-B209-C659936628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F3485F-8462-47B4-BB9A-B3F920F1EA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2987CA-2F33-412D-9340-F633B74029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A232FB-D739-4DFC-8203-760080828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81575-FC21-4F72-9495-344C5D510227}" type="datetime1">
              <a:rPr lang="en-GB" smtClean="0"/>
              <a:t>27/04/2020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B3B8FBB-DF31-48C5-9683-C792C81A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845900-2A29-4133-83AA-BFA2D357E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6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39E89-3A24-404C-946F-F43494EA96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78F2A0-688D-4B10-9E72-75FB76E5C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51E68-C151-435A-8222-B9BB1983971F}" type="datetime1">
              <a:rPr lang="en-GB" smtClean="0"/>
              <a:t>27/04/2020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B98D39-A7CB-40EC-99AC-F1324743E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26C117-ECF8-4BDE-8CC7-67F6A1036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928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D2F8F1A-6632-4ABC-A61D-3BE1B3128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1EFFC-3947-4643-9571-C2489B0870C8}" type="datetime1">
              <a:rPr lang="en-GB" smtClean="0"/>
              <a:t>27/04/2020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F8E694-2B38-4796-9FD2-13C7DAF70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6D8A79-9033-422B-B9BB-F20BC7E11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769243-003E-47B1-AD28-C56A4E49D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E5A77-550E-49D8-8474-689AC13D4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6DE0A-935F-4B30-B821-68478F09EC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3F4C1-283B-45BB-9447-FB75EEB6AC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9DB68-5464-4523-A98B-CD2C608C43DC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B19CDB-0338-4E6F-9A81-A5B19CCA0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802D56-D0C8-4321-9F79-72B1C77C67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5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BAC76-CD2C-483F-9CC7-EEF6F9BDF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7DC319-AB35-4701-9C71-DB1649A262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151A90-712A-49C8-89D7-82AF293B0C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53047-E8E1-48B2-B254-778FF3596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A0A09-9D51-442A-B7A6-706333BF911A}" type="datetime1">
              <a:rPr lang="en-GB" smtClean="0"/>
              <a:t>27/04/2020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15E357-C5AA-4421-A821-6DFBCB38E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0DD2B9-6535-407F-A1E8-A0BD7E4A49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61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DC0B-90F0-40DA-BF4A-1EE3344C7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006052-49EC-4B26-81E2-D2F5C899F1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F41AF0-6649-406B-A588-44F867CB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56BC-C05B-4CD0-AADB-EE74B56E2E70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85DB2-E2C0-4EB4-AEE3-A13B535A1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27997-F0C8-45FC-97ED-B922F9BAC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727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0BB8A2-54FB-4AC4-A496-D892590803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D610B1-D4A2-49B6-AC30-EA357F9BF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FDD9E-20D5-4DD9-86E0-16EF61416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753B6-3CC2-477A-99E3-207C3D83100F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559BE-CD51-4700-B1B6-58A86EE5B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EAE30-46E0-47FE-98F5-DCC62A241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398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27/04/2020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s://www.bbc.co.uk/bitesize/clips/zmj8q6f" TargetMode="External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11" Type="http://schemas.openxmlformats.org/officeDocument/2006/relationships/image" Target="../media/image12.jpeg"/><Relationship Id="rId5" Type="http://schemas.openxmlformats.org/officeDocument/2006/relationships/image" Target="../media/image8.jpeg"/><Relationship Id="rId10" Type="http://schemas.openxmlformats.org/officeDocument/2006/relationships/image" Target="../media/image11.jpeg"/><Relationship Id="rId4" Type="http://schemas.openxmlformats.org/officeDocument/2006/relationships/hyperlink" Target="https://www.nhm.ac.uk/discover/earthworm-heroes.html" TargetMode="External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woodlandtrust.org.uk/trees-woods-and-wildlife/animals/other-invertebrates/" TargetMode="External"/><Relationship Id="rId5" Type="http://schemas.openxmlformats.org/officeDocument/2006/relationships/image" Target="../media/image13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www.schoolscience.co.uk/bughunt" TargetMode="External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jpeg"/><Relationship Id="rId5" Type="http://schemas.openxmlformats.org/officeDocument/2006/relationships/image" Target="../media/image6.png"/><Relationship Id="rId10" Type="http://schemas.openxmlformats.org/officeDocument/2006/relationships/image" Target="../media/image21.jpeg"/><Relationship Id="rId4" Type="http://schemas.openxmlformats.org/officeDocument/2006/relationships/image" Target="../media/image3.png"/><Relationship Id="rId9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 descr="An insect on a wet morning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3146436" y="469643"/>
            <a:ext cx="8888708" cy="5924359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0" y="694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13542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8DA896D1-C048-4C77-9F3B-54911F60C082}"/>
              </a:ext>
            </a:extLst>
          </p:cNvPr>
          <p:cNvSpPr/>
          <p:nvPr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 dirty="0">
              <a:latin typeface="Calibri" panose="020F0502020204030204" pitchFamily="34" charset="0"/>
            </a:endParaRPr>
          </a:p>
        </p:txBody>
      </p:sp>
      <p:pic>
        <p:nvPicPr>
          <p:cNvPr id="14" name="Picture 1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9D86310-5FDD-4454-92F2-FCB9396B3B9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300" y="7251692"/>
            <a:ext cx="1981200" cy="289169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6" name="Picture 1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9FD0E528-065B-4B07-8252-55F07F81D4F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17550" y="2362546"/>
            <a:ext cx="5422900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Animals without a backbone: </a:t>
            </a:r>
          </a:p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Classifying invertebrates</a:t>
            </a:r>
          </a:p>
        </p:txBody>
      </p:sp>
      <p:sp>
        <p:nvSpPr>
          <p:cNvPr id="20" name="Title 6">
            <a:extLst>
              <a:ext uri="{FF2B5EF4-FFF2-40B4-BE49-F238E27FC236}">
                <a16:creationId xmlns:a16="http://schemas.microsoft.com/office/drawing/2014/main" id="{84AD8CF2-1F27-4141-A103-04168FC7AC96}"/>
              </a:ext>
            </a:extLst>
          </p:cNvPr>
          <p:cNvSpPr txBox="1">
            <a:spLocks/>
          </p:cNvSpPr>
          <p:nvPr/>
        </p:nvSpPr>
        <p:spPr>
          <a:xfrm>
            <a:off x="717550" y="5439710"/>
            <a:ext cx="54229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Year 6</a:t>
            </a:r>
          </a:p>
          <a:p>
            <a: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Age 10-11 </a:t>
            </a:r>
            <a:br>
              <a:rPr lang="en-GB" sz="2400" i="1" kern="0" dirty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</a:br>
            <a:endParaRPr lang="en-GB" sz="2400" i="1" kern="0" dirty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7D18EC0-71FE-4588-85DE-3D465BC6C2BF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85000"/>
          </a:blip>
          <a:stretch>
            <a:fillRect/>
          </a:stretch>
        </p:blipFill>
        <p:spPr>
          <a:xfrm>
            <a:off x="7291388" y="466820"/>
            <a:ext cx="4622446" cy="596903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448DBB14-452D-48E7-8FC6-16F403D91C1C}"/>
              </a:ext>
            </a:extLst>
          </p:cNvPr>
          <p:cNvSpPr txBox="1"/>
          <p:nvPr/>
        </p:nvSpPr>
        <p:spPr>
          <a:xfrm>
            <a:off x="7463337" y="525845"/>
            <a:ext cx="416641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For parents</a:t>
            </a:r>
          </a:p>
          <a:p>
            <a:r>
              <a:rPr lang="en-GB" i="1" dirty="0">
                <a:solidFill>
                  <a:schemeClr val="bg1"/>
                </a:solidFill>
              </a:rPr>
              <a:t>Thank you for supporting your child’s learning in science.</a:t>
            </a:r>
          </a:p>
          <a:p>
            <a:r>
              <a:rPr lang="en-GB" b="1" i="1" dirty="0">
                <a:solidFill>
                  <a:schemeClr val="bg1"/>
                </a:solidFill>
              </a:rPr>
              <a:t>Before the session: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Please read slide 2 so you know what your child is learning and what you need to get ready.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You may like to print slide 5.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As an alternative to squared paper, slide 6 may be printed for your child to record on.</a:t>
            </a:r>
          </a:p>
          <a:p>
            <a:pPr fontAlgn="base"/>
            <a:r>
              <a:rPr lang="en-GB" b="1" i="1" dirty="0">
                <a:solidFill>
                  <a:schemeClr val="bg1"/>
                </a:solidFill>
              </a:rPr>
              <a:t>During the session: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Share the learning intentions on slide 2.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Support your child in conducting an outside survey of garden invertebrates (if it is possible for your family).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Slide </a:t>
            </a:r>
            <a:r>
              <a:rPr lang="en-GB">
                <a:solidFill>
                  <a:schemeClr val="bg1"/>
                </a:solidFill>
              </a:rPr>
              <a:t>7 has </a:t>
            </a:r>
            <a:r>
              <a:rPr lang="en-GB" dirty="0">
                <a:solidFill>
                  <a:schemeClr val="bg1"/>
                </a:solidFill>
              </a:rPr>
              <a:t>further, optional activities.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Slide 8 has a glossary of key terms.</a:t>
            </a:r>
          </a:p>
          <a:p>
            <a:pPr fontAlgn="base"/>
            <a:r>
              <a:rPr lang="en-GB" b="1" i="1" dirty="0">
                <a:solidFill>
                  <a:schemeClr val="bg1"/>
                </a:solidFill>
              </a:rPr>
              <a:t>Reviewing with your child: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Slide 8 gives an idea of what your child may produce.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44141"/>
            <a:ext cx="5181600" cy="261714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/>
              <a:t>Key Learning</a:t>
            </a:r>
          </a:p>
          <a:p>
            <a:pPr>
              <a:lnSpc>
                <a:spcPct val="100000"/>
              </a:lnSpc>
            </a:pP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Animals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 be divided into two main groups: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vertebrates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(animals with backbones)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invertebrates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(animals without backbones)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lnSpc>
                <a:spcPct val="100000"/>
              </a:lnSpc>
            </a:pP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Invertebrates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can be divided into many groups. These groups include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insects, slugs &amp; snails (molluscs), spiders (arachnids)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and </a:t>
            </a:r>
            <a:r>
              <a:rPr lang="en-GB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worms.</a:t>
            </a:r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GB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185DACEB-595C-438F-A77A-E53F98A2A227}"/>
              </a:ext>
            </a:extLst>
          </p:cNvPr>
          <p:cNvSpPr txBox="1">
            <a:spLocks/>
          </p:cNvSpPr>
          <p:nvPr/>
        </p:nvSpPr>
        <p:spPr>
          <a:xfrm>
            <a:off x="6172202" y="1644140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0070C0"/>
                </a:solidFill>
              </a:rPr>
              <a:t> </a:t>
            </a:r>
            <a:r>
              <a:rPr lang="en-GB" sz="2000" b="1" dirty="0">
                <a:solidFill>
                  <a:srgbClr val="0070C0"/>
                </a:solidFill>
              </a:rPr>
              <a:t>Activity &amp; Investigation </a:t>
            </a:r>
            <a:r>
              <a:rPr lang="en-GB" sz="2000" dirty="0">
                <a:solidFill>
                  <a:srgbClr val="0070C0"/>
                </a:solidFill>
              </a:rPr>
              <a:t>(pages 3-6): 30 - 40 mins</a:t>
            </a:r>
          </a:p>
          <a:p>
            <a:r>
              <a:rPr lang="en-GB" sz="2000" dirty="0">
                <a:solidFill>
                  <a:srgbClr val="0070C0"/>
                </a:solidFill>
              </a:rPr>
              <a:t>Use lined paper, squared paper, a ruler and a pencil.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Alternatively, print page 5 and 6 as  worksheets.</a:t>
            </a:r>
          </a:p>
          <a:p>
            <a:pPr marL="0" indent="0">
              <a:buNone/>
            </a:pPr>
            <a:r>
              <a:rPr lang="en-GB" sz="2000" b="1" dirty="0">
                <a:solidFill>
                  <a:srgbClr val="0070C0"/>
                </a:solidFill>
              </a:rPr>
              <a:t>Taking it further… </a:t>
            </a:r>
            <a:r>
              <a:rPr lang="en-GB" sz="2000" dirty="0">
                <a:solidFill>
                  <a:srgbClr val="0070C0"/>
                </a:solidFill>
              </a:rPr>
              <a:t>(page 6): 30 - 60 mins </a:t>
            </a:r>
          </a:p>
          <a:p>
            <a:r>
              <a:rPr lang="en-GB" sz="2000" dirty="0">
                <a:solidFill>
                  <a:srgbClr val="0070C0"/>
                </a:solidFill>
              </a:rPr>
              <a:t>Making a branching key for garden invertebrates.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You may like to consider entering the Great Bug Hunt competition.</a:t>
            </a:r>
          </a:p>
          <a:p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E22C57-FD54-40A0-AEBD-999E75A7D497}"/>
              </a:ext>
            </a:extLst>
          </p:cNvPr>
          <p:cNvSpPr txBox="1">
            <a:spLocks/>
          </p:cNvSpPr>
          <p:nvPr/>
        </p:nvSpPr>
        <p:spPr>
          <a:xfrm>
            <a:off x="838198" y="4403325"/>
            <a:ext cx="5181600" cy="177363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I can…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Describe some characteristics of invertebrates found in gardens, parks and woodland.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Use a tally chart to record data.</a:t>
            </a:r>
          </a:p>
          <a:p>
            <a:r>
              <a:rPr lang="en-GB" sz="1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Plot a bar graph. </a:t>
            </a:r>
            <a:r>
              <a:rPr lang="en-GB" sz="1800" dirty="0">
                <a:solidFill>
                  <a:srgbClr val="FF0000"/>
                </a:solidFill>
              </a:rPr>
              <a:t> </a:t>
            </a:r>
            <a:endParaRPr lang="en-GB" sz="1800" dirty="0"/>
          </a:p>
        </p:txBody>
      </p:sp>
      <p:pic>
        <p:nvPicPr>
          <p:cNvPr id="14" name="Picture 13" descr="Notepad, Memo, Pencil, Writing, Note">
            <a:extLst>
              <a:ext uri="{FF2B5EF4-FFF2-40B4-BE49-F238E27FC236}">
                <a16:creationId xmlns:a16="http://schemas.microsoft.com/office/drawing/2014/main" id="{D2F26988-8158-475C-894D-C3AB91357DB0}"/>
              </a:ext>
            </a:extLst>
          </p:cNvPr>
          <p:cNvPicPr/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6216" y="2952712"/>
            <a:ext cx="835092" cy="80072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BD9418F-00D6-4FF9-B94B-9975B41823ED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7F3739-BE8E-4DEA-B82C-7D9E386EA083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E3D1E-5D9F-4E60-B95D-190BA7EADA15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Living things and their habitats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0525B5-9B65-4FB3-AF95-6A060BCC4DA9}"/>
              </a:ext>
            </a:extLst>
          </p:cNvPr>
          <p:cNvSpPr txBox="1"/>
          <p:nvPr/>
        </p:nvSpPr>
        <p:spPr>
          <a:xfrm>
            <a:off x="1468072" y="500744"/>
            <a:ext cx="70886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Animals without a backbone: Invertebrates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34D2724-AEC4-465E-B815-09BCE5D79805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BAE4EE7A-4177-4401-AEAD-C984156A45D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68CE5E-304A-4A0E-B22D-E5B20205A71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19" name="Picture 18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C3A7CF5B-9313-4B80-B040-4ABFCBA6A0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67F827F-5FAB-4563-8F02-59EA9963AB0B}"/>
              </a:ext>
            </a:extLst>
          </p:cNvPr>
          <p:cNvSpPr txBox="1"/>
          <p:nvPr/>
        </p:nvSpPr>
        <p:spPr>
          <a:xfrm>
            <a:off x="162727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674C288-474A-4FDA-A73D-9BBC9F6123B0}" type="slidenum">
              <a:rPr lang="en-GB" smtClean="0">
                <a:solidFill>
                  <a:schemeClr val="bg1"/>
                </a:solidFill>
              </a:rPr>
              <a:t>2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6" name="Picture 15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B4565602-D1B4-4414-B646-F464EE52DBF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pic>
        <p:nvPicPr>
          <p:cNvPr id="20" name="Picture 19" descr="Ladybug, Beetle, Water Droplets, Insect">
            <a:extLst>
              <a:ext uri="{FF2B5EF4-FFF2-40B4-BE49-F238E27FC236}">
                <a16:creationId xmlns:a16="http://schemas.microsoft.com/office/drawing/2014/main" id="{3C5823BD-642E-4FD4-AA93-29A9430B6F41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97" t="20736" r="15751" b="41990"/>
          <a:stretch/>
        </p:blipFill>
        <p:spPr bwMode="auto">
          <a:xfrm>
            <a:off x="9667032" y="5151714"/>
            <a:ext cx="1293683" cy="8860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65454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8" y="1577325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2400" dirty="0"/>
              <a:t>Animals without a backbone are called </a:t>
            </a:r>
            <a:r>
              <a:rPr lang="en-GB" sz="2400" b="1" dirty="0"/>
              <a:t>invertebrates</a:t>
            </a:r>
            <a:r>
              <a:rPr lang="en-GB" sz="2400" dirty="0"/>
              <a:t>.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Look carefully at these three invertebrates. Which one do you think is the odd one out? 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Think about their features or </a:t>
            </a:r>
            <a:r>
              <a:rPr lang="en-GB" sz="2400" b="1" dirty="0"/>
              <a:t>characteristics</a:t>
            </a:r>
            <a:r>
              <a:rPr lang="en-GB" sz="2400" dirty="0"/>
              <a:t> to help you.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You may have chosen body colour, number of legs or body shape to describe the odd one out.</a:t>
            </a:r>
          </a:p>
          <a:p>
            <a:r>
              <a:rPr lang="en-GB" sz="2000" dirty="0"/>
              <a:t>Some invertebrates have a hard </a:t>
            </a:r>
            <a:r>
              <a:rPr lang="en-GB" sz="2000" b="1" dirty="0"/>
              <a:t>exoskeleton</a:t>
            </a:r>
            <a:r>
              <a:rPr lang="en-GB" sz="2000" dirty="0"/>
              <a:t> to protect them. Watch this BBC clip to find out more.</a:t>
            </a:r>
            <a:r>
              <a:rPr lang="en-GB" sz="2000" u="sng" dirty="0">
                <a:hlinkClick r:id="rId3"/>
              </a:rPr>
              <a:t> </a:t>
            </a:r>
            <a:r>
              <a:rPr lang="en-GB" sz="1800" u="sng" dirty="0">
                <a:hlinkClick r:id="rId3"/>
              </a:rPr>
              <a:t>https://www.bbc.co.uk/bitesize/clips/zmj8q6f</a:t>
            </a:r>
            <a:r>
              <a:rPr lang="en-GB" sz="1800" dirty="0"/>
              <a:t> </a:t>
            </a:r>
          </a:p>
          <a:p>
            <a:r>
              <a:rPr lang="en-GB" sz="2000" dirty="0"/>
              <a:t>Earthworms do not have an exoskeleton. They have flexible muscle for moving underground.  </a:t>
            </a:r>
            <a:r>
              <a:rPr lang="en-GB" sz="1800" dirty="0">
                <a:hlinkClick r:id="rId4"/>
              </a:rPr>
              <a:t>https://www.nhm.ac.uk/discover/earthworm-heroes.html</a:t>
            </a:r>
            <a:endParaRPr lang="en-GB" sz="1800" dirty="0"/>
          </a:p>
        </p:txBody>
      </p:sp>
      <p:pic>
        <p:nvPicPr>
          <p:cNvPr id="11" name="Picture 2" descr="Great Bug Hunt 2018 winners announced | National Insect Week">
            <a:extLst>
              <a:ext uri="{FF2B5EF4-FFF2-40B4-BE49-F238E27FC236}">
                <a16:creationId xmlns:a16="http://schemas.microsoft.com/office/drawing/2014/main" id="{2766B53B-2363-462B-9152-E6EE8A546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839" y="6332945"/>
            <a:ext cx="2132722" cy="41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D1FA60-ED12-4A13-9DA3-FD2EBF8C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3</a:t>
            </a:fld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FDF4C0-C224-46E5-9D67-7672FBFC28EB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9C498DC-383D-4B5D-90C9-74B254E75BE6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72B1460-68BA-41EA-8E04-FE8CEB44D387}"/>
              </a:ext>
            </a:extLst>
          </p:cNvPr>
          <p:cNvSpPr txBox="1"/>
          <p:nvPr/>
        </p:nvSpPr>
        <p:spPr>
          <a:xfrm>
            <a:off x="1468072" y="-35644"/>
            <a:ext cx="7088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Explore, review, think, talk….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DBC067D-E150-42C8-9D17-25B92C153A9D}"/>
              </a:ext>
            </a:extLst>
          </p:cNvPr>
          <p:cNvSpPr txBox="1"/>
          <p:nvPr/>
        </p:nvSpPr>
        <p:spPr>
          <a:xfrm>
            <a:off x="1468072" y="500744"/>
            <a:ext cx="87828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What do you already know about animals without backbones?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6CE5610-FD66-484D-ABD1-35E31FB26A29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(10 minutes)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87122AC-BA51-4544-985E-99A5969DA1C3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67CFBB1-972D-4335-9632-0211EFA7F822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D75F929-0179-4726-B990-35716BACECB4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3" name="Picture 2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A216C370-FCE0-44A3-AB78-64E1D2CB621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7557637-2707-4CF1-B0B2-AFE0B2FC8EAC}"/>
              </a:ext>
            </a:extLst>
          </p:cNvPr>
          <p:cNvSpPr txBox="1"/>
          <p:nvPr/>
        </p:nvSpPr>
        <p:spPr>
          <a:xfrm>
            <a:off x="162727" y="6441335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BACC4002-0F26-4D68-B110-598710F50EEB}" type="slidenum">
              <a:rPr lang="en-GB" smtClean="0">
                <a:solidFill>
                  <a:schemeClr val="bg1"/>
                </a:solidFill>
              </a:rPr>
              <a:t>3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9" name="Picture 28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C4DB7A4D-DD03-467E-A1CE-75676305C0A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EA8C3B49-BA7D-437C-9926-7B42BCFCED96}"/>
              </a:ext>
            </a:extLst>
          </p:cNvPr>
          <p:cNvGrpSpPr/>
          <p:nvPr/>
        </p:nvGrpSpPr>
        <p:grpSpPr>
          <a:xfrm>
            <a:off x="943974" y="4607072"/>
            <a:ext cx="4960078" cy="1437761"/>
            <a:chOff x="943974" y="4607072"/>
            <a:chExt cx="4960078" cy="1437761"/>
          </a:xfrm>
        </p:grpSpPr>
        <p:pic>
          <p:nvPicPr>
            <p:cNvPr id="30" name="Picture 29" descr="Millipedes, Myriapoda, Centipedes">
              <a:extLst>
                <a:ext uri="{FF2B5EF4-FFF2-40B4-BE49-F238E27FC236}">
                  <a16:creationId xmlns:a16="http://schemas.microsoft.com/office/drawing/2014/main" id="{663EBA1C-B955-4540-8B9F-18F984F510AF}"/>
                </a:ext>
              </a:extLst>
            </p:cNvPr>
            <p:cNvPicPr/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823" b="4471"/>
            <a:stretch/>
          </p:blipFill>
          <p:spPr bwMode="auto">
            <a:xfrm>
              <a:off x="943974" y="4607072"/>
              <a:ext cx="1540696" cy="105156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31" name="Picture 30" descr="Earth Worm, Worm, Earthworm, Crawling">
              <a:extLst>
                <a:ext uri="{FF2B5EF4-FFF2-40B4-BE49-F238E27FC236}">
                  <a16:creationId xmlns:a16="http://schemas.microsoft.com/office/drawing/2014/main" id="{43F75DFF-D3EC-4F92-B265-F0460C93E9A4}"/>
                </a:ext>
              </a:extLst>
            </p:cNvPr>
            <p:cNvPicPr/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718" t="4000" b="15059"/>
            <a:stretch/>
          </p:blipFill>
          <p:spPr bwMode="auto">
            <a:xfrm>
              <a:off x="2600418" y="4607072"/>
              <a:ext cx="1561465" cy="105156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32" name="Picture 31" descr="Animal World, Nature, Animal, Beetle">
              <a:extLst>
                <a:ext uri="{FF2B5EF4-FFF2-40B4-BE49-F238E27FC236}">
                  <a16:creationId xmlns:a16="http://schemas.microsoft.com/office/drawing/2014/main" id="{1810A2C8-805F-4D67-A2EE-5EA84A5280D9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7657" y="4629932"/>
              <a:ext cx="1636395" cy="1028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3F113FE-9FE2-4D50-A7FF-1815AE3C6D62}"/>
                </a:ext>
              </a:extLst>
            </p:cNvPr>
            <p:cNvSpPr txBox="1"/>
            <p:nvPr/>
          </p:nvSpPr>
          <p:spPr>
            <a:xfrm>
              <a:off x="1101761" y="5658632"/>
              <a:ext cx="12251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millipede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5323A694-6BDA-4C71-8EB7-55995CD22C55}"/>
                </a:ext>
              </a:extLst>
            </p:cNvPr>
            <p:cNvSpPr txBox="1"/>
            <p:nvPr/>
          </p:nvSpPr>
          <p:spPr>
            <a:xfrm>
              <a:off x="2783910" y="5658632"/>
              <a:ext cx="125943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earthworm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EB1DBA3-7A6D-4E62-BF87-51D8E825F140}"/>
                </a:ext>
              </a:extLst>
            </p:cNvPr>
            <p:cNvSpPr txBox="1"/>
            <p:nvPr/>
          </p:nvSpPr>
          <p:spPr>
            <a:xfrm>
              <a:off x="4634369" y="5675501"/>
              <a:ext cx="12251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beetle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58D13470-E7E9-4886-BBDA-C3DCAC607530}"/>
              </a:ext>
            </a:extLst>
          </p:cNvPr>
          <p:cNvSpPr txBox="1"/>
          <p:nvPr/>
        </p:nvSpPr>
        <p:spPr>
          <a:xfrm>
            <a:off x="6450513" y="4920246"/>
            <a:ext cx="2743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Think or talk about two reasons why earthworms are important in a garden.</a:t>
            </a:r>
          </a:p>
        </p:txBody>
      </p:sp>
      <p:pic>
        <p:nvPicPr>
          <p:cNvPr id="35" name="Picture 34" descr="black wheelbarrow near tree during daytime">
            <a:extLst>
              <a:ext uri="{FF2B5EF4-FFF2-40B4-BE49-F238E27FC236}">
                <a16:creationId xmlns:a16="http://schemas.microsoft.com/office/drawing/2014/main" id="{FA12E740-DE6B-4163-BD58-2AD139014F9C}"/>
              </a:ext>
            </a:extLst>
          </p:cNvPr>
          <p:cNvPicPr/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146" y="4663589"/>
            <a:ext cx="2087880" cy="13931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284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6385"/>
            <a:ext cx="5181600" cy="4532822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There are a huge variety of invertebrates in gardens, parks and woodlands around the UK.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If you have access to a garden, conduct a survey of invertebrates by looking under logs, stones, bushes or loose soil. You may also see some flying insects.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Use the </a:t>
            </a:r>
            <a:r>
              <a:rPr lang="en-GB" sz="2000" b="1" dirty="0">
                <a:solidFill>
                  <a:srgbClr val="0070C0"/>
                </a:solidFill>
              </a:rPr>
              <a:t>identification key </a:t>
            </a:r>
            <a:r>
              <a:rPr lang="en-GB" sz="2000" dirty="0">
                <a:solidFill>
                  <a:srgbClr val="0070C0"/>
                </a:solidFill>
              </a:rPr>
              <a:t>on page 5 to help you.</a:t>
            </a:r>
          </a:p>
          <a:p>
            <a:r>
              <a:rPr lang="en-GB" sz="2000" dirty="0">
                <a:solidFill>
                  <a:srgbClr val="0070C0"/>
                </a:solidFill>
              </a:rPr>
              <a:t>Make a </a:t>
            </a:r>
            <a:r>
              <a:rPr lang="en-GB" sz="2000" b="1" dirty="0">
                <a:solidFill>
                  <a:srgbClr val="0070C0"/>
                </a:solidFill>
              </a:rPr>
              <a:t>tally chart</a:t>
            </a:r>
            <a:r>
              <a:rPr lang="en-GB" sz="2000" dirty="0">
                <a:solidFill>
                  <a:srgbClr val="0070C0"/>
                </a:solidFill>
              </a:rPr>
              <a:t> of the invertebrates you find. </a:t>
            </a:r>
          </a:p>
          <a:p>
            <a:pPr marL="0" indent="0">
              <a:buNone/>
            </a:pPr>
            <a:endParaRPr lang="en-GB" sz="2000" i="1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626385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None/>
            </a:pPr>
            <a:endParaRPr lang="en-GB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E933D13-2E13-426F-8889-57DB07D52A00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6AB09C-B8E5-42A4-B189-890047EBC83B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2C311-02AA-4EF7-B87F-16A20FEE5352}"/>
              </a:ext>
            </a:extLst>
          </p:cNvPr>
          <p:cNvSpPr txBox="1"/>
          <p:nvPr/>
        </p:nvSpPr>
        <p:spPr>
          <a:xfrm>
            <a:off x="1468072" y="-35644"/>
            <a:ext cx="89188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Garden and woodland invertebrates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2D6F00-3F95-4C86-9E3A-2134F398488C}"/>
              </a:ext>
            </a:extLst>
          </p:cNvPr>
          <p:cNvSpPr txBox="1"/>
          <p:nvPr/>
        </p:nvSpPr>
        <p:spPr>
          <a:xfrm>
            <a:off x="1468072" y="500744"/>
            <a:ext cx="988573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Observing invertebrates by conducting a survey or using a secondary source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4B3DDCF-3F51-4AAE-B72D-05FA9D1C3922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(Page 4-6: 40 minutes)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C629D61-E092-4B1E-ABDD-D03F630CD850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4F9788D-7153-4ACB-9E7E-92A934BFEBE8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879F925-C708-41E8-A60E-874E22A10BB0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2" name="Picture 2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329569BE-8C42-470D-AD08-3554ABA2F08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D6CAE3C-4905-4FCB-9154-AF98DBB51F41}"/>
              </a:ext>
            </a:extLst>
          </p:cNvPr>
          <p:cNvSpPr txBox="1"/>
          <p:nvPr/>
        </p:nvSpPr>
        <p:spPr>
          <a:xfrm>
            <a:off x="147782" y="6429352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30" name="Picture 29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2C5C780F-3CAB-4D11-AF11-A3B4AA7A1C0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pic>
        <p:nvPicPr>
          <p:cNvPr id="31" name="Picture 30" descr="boy in blue and white checkered button up shirt holding green plant">
            <a:extLst>
              <a:ext uri="{FF2B5EF4-FFF2-40B4-BE49-F238E27FC236}">
                <a16:creationId xmlns:a16="http://schemas.microsoft.com/office/drawing/2014/main" id="{A62BDE18-C1C6-43A3-B471-605DD4F0958B}"/>
              </a:ext>
            </a:extLst>
          </p:cNvPr>
          <p:cNvPicPr/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20" b="28110"/>
          <a:stretch/>
        </p:blipFill>
        <p:spPr bwMode="auto">
          <a:xfrm>
            <a:off x="9228822" y="3552018"/>
            <a:ext cx="1822486" cy="14017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1B56389-C3CE-4600-B32E-FB8836DF172D}"/>
              </a:ext>
            </a:extLst>
          </p:cNvPr>
          <p:cNvSpPr txBox="1"/>
          <p:nvPr/>
        </p:nvSpPr>
        <p:spPr>
          <a:xfrm>
            <a:off x="6249879" y="4953740"/>
            <a:ext cx="50158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If you are unable to go outside, find out more about woodland invertebrates here: </a:t>
            </a:r>
            <a:r>
              <a:rPr lang="en-GB" sz="1600" dirty="0">
                <a:hlinkClick r:id="rId6"/>
              </a:rPr>
              <a:t>https://www.woodlandtrust.org.uk/trees-woods-and-wildlife/animals/other-invertebrates/</a:t>
            </a:r>
            <a:endParaRPr lang="en-GB" sz="1600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F8F05F-44DB-42D6-BDAD-733A94731B06}"/>
              </a:ext>
            </a:extLst>
          </p:cNvPr>
          <p:cNvSpPr txBox="1"/>
          <p:nvPr/>
        </p:nvSpPr>
        <p:spPr>
          <a:xfrm>
            <a:off x="6249879" y="1672242"/>
            <a:ext cx="5167548" cy="2502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i="1" dirty="0"/>
              <a:t>Ask an adult to help you plan and conduct the survey.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i="1" dirty="0"/>
              <a:t>Follow government guidelines on social distancing and staying safe.</a:t>
            </a:r>
          </a:p>
          <a:p>
            <a:pPr marL="285750" indent="-28575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GB" i="1" dirty="0"/>
              <a:t>Take care with the animals you find. Avoid touching them, especially those which might bite or sting. </a:t>
            </a:r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098E939-C532-43BB-990E-C31F941BFDAB}"/>
              </a:ext>
            </a:extLst>
          </p:cNvPr>
          <p:cNvSpPr txBox="1"/>
          <p:nvPr/>
        </p:nvSpPr>
        <p:spPr>
          <a:xfrm>
            <a:off x="6249879" y="3830198"/>
            <a:ext cx="23845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 dirty="0"/>
              <a:t>Remember to leave the animals in their habitat.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8757FDE4-C02F-4166-B56B-0C45E5D934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072" y="4753528"/>
            <a:ext cx="3624893" cy="124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655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48070" y="228600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820719-B322-4428-9BCE-2C4D3A7F3F33}" type="slidenum">
              <a:rPr lang="en-GB" smtClean="0"/>
              <a:t>5</a:t>
            </a:fld>
            <a:endParaRPr lang="en-GB" dirty="0"/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98D296F1-24AD-437C-8761-7D4F649048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98158"/>
              </p:ext>
            </p:extLst>
          </p:nvPr>
        </p:nvGraphicFramePr>
        <p:xfrm>
          <a:off x="7794594" y="1554658"/>
          <a:ext cx="3496877" cy="4682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8385">
                  <a:extLst>
                    <a:ext uri="{9D8B030D-6E8A-4147-A177-3AD203B41FA5}">
                      <a16:colId xmlns:a16="http://schemas.microsoft.com/office/drawing/2014/main" val="949287832"/>
                    </a:ext>
                  </a:extLst>
                </a:gridCol>
                <a:gridCol w="1566532">
                  <a:extLst>
                    <a:ext uri="{9D8B030D-6E8A-4147-A177-3AD203B41FA5}">
                      <a16:colId xmlns:a16="http://schemas.microsoft.com/office/drawing/2014/main" val="2201665921"/>
                    </a:ext>
                  </a:extLst>
                </a:gridCol>
                <a:gridCol w="651960">
                  <a:extLst>
                    <a:ext uri="{9D8B030D-6E8A-4147-A177-3AD203B41FA5}">
                      <a16:colId xmlns:a16="http://schemas.microsoft.com/office/drawing/2014/main" val="1012552403"/>
                    </a:ext>
                  </a:extLst>
                </a:gridCol>
              </a:tblGrid>
              <a:tr h="360217">
                <a:tc>
                  <a:txBody>
                    <a:bodyPr/>
                    <a:lstStyle/>
                    <a:p>
                      <a:r>
                        <a:rPr lang="en-GB" sz="1300" baseline="0" dirty="0">
                          <a:solidFill>
                            <a:schemeClr val="tx1"/>
                          </a:solidFill>
                        </a:rPr>
                        <a:t>Invertebrate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aseline="0" dirty="0">
                          <a:solidFill>
                            <a:schemeClr val="tx1"/>
                          </a:solidFill>
                        </a:rPr>
                        <a:t>Tally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baseline="0" dirty="0">
                          <a:solidFill>
                            <a:schemeClr val="tx1"/>
                          </a:solidFill>
                        </a:rPr>
                        <a:t>Total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7543627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2426867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958851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6915003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5067744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6772751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410124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2437585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6701950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2464865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5729823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8031281"/>
                  </a:ext>
                </a:extLst>
              </a:tr>
              <a:tr h="360217"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300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1875929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FC5BC648-B8CD-4896-A427-DD5DC53C51E3}"/>
              </a:ext>
            </a:extLst>
          </p:cNvPr>
          <p:cNvSpPr txBox="1"/>
          <p:nvPr/>
        </p:nvSpPr>
        <p:spPr>
          <a:xfrm>
            <a:off x="800390" y="372862"/>
            <a:ext cx="104910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Conducting a survey of garden or woodland invertebrates.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1" dirty="0">
                <a:solidFill>
                  <a:srgbClr val="0070C0"/>
                </a:solidFill>
              </a:rPr>
              <a:t>Ask an adult to help you plan and conduct the survey. Follow government guidelines on social distancing and staying safe.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i="1" dirty="0">
                <a:solidFill>
                  <a:srgbClr val="0070C0"/>
                </a:solidFill>
              </a:rPr>
              <a:t>Take care with the animals you find. Avoid touching them, especially those which might bite or sting. Leave the animals in their habitat.</a:t>
            </a:r>
            <a:endParaRPr lang="en-GB" sz="1600" dirty="0">
              <a:solidFill>
                <a:srgbClr val="0070C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CE3EA8-9F32-496C-A91B-6F2C0883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38" y="1538669"/>
            <a:ext cx="9779511" cy="5234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1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534" y="257452"/>
            <a:ext cx="3317289" cy="622546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200" dirty="0">
                <a:solidFill>
                  <a:srgbClr val="7030A0"/>
                </a:solidFill>
              </a:rPr>
              <a:t>Make a bar chart to show the invertebrates you found in your survey.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200" i="1" dirty="0">
                <a:solidFill>
                  <a:srgbClr val="7030A0"/>
                </a:solidFill>
              </a:rPr>
              <a:t>Alternatively, use this data:</a:t>
            </a: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600" u="sng" dirty="0">
                <a:solidFill>
                  <a:schemeClr val="tx1"/>
                </a:solidFill>
              </a:rPr>
              <a:t>Invertebrates found in a garden on a warm day in April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000" dirty="0">
              <a:solidFill>
                <a:srgbClr val="7030A0"/>
              </a:solidFill>
            </a:endParaRPr>
          </a:p>
          <a:p>
            <a:endParaRPr lang="en-GB" sz="2000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3751487" y="257452"/>
            <a:ext cx="7712155" cy="622409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I can plot a bar graph using survey data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GB" sz="2000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742BEA5-4E9D-4148-B8C0-D03391A85B92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7" name="Picture 2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588E099-A086-4989-9AAD-FE3A20EDA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BF6D72D2-C64A-44CA-952D-A9F8E45672D0}"/>
              </a:ext>
            </a:extLst>
          </p:cNvPr>
          <p:cNvSpPr txBox="1"/>
          <p:nvPr/>
        </p:nvSpPr>
        <p:spPr>
          <a:xfrm>
            <a:off x="177916" y="6466169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09A22B6-0086-4BE4-A239-746F8055627F}" type="slidenum">
              <a:rPr lang="en-GB" smtClean="0"/>
              <a:t>6</a:t>
            </a:fld>
            <a:endParaRPr lang="en-GB" dirty="0"/>
          </a:p>
        </p:txBody>
      </p:sp>
      <p:pic>
        <p:nvPicPr>
          <p:cNvPr id="4" name="Picture 3" descr="A close up of a white background&#10;&#10;Description automatically generated">
            <a:extLst>
              <a:ext uri="{FF2B5EF4-FFF2-40B4-BE49-F238E27FC236}">
                <a16:creationId xmlns:a16="http://schemas.microsoft.com/office/drawing/2014/main" id="{C6DFFF1E-B49F-4D31-98A7-A80DF75D79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32"/>
          <a:stretch/>
        </p:blipFill>
        <p:spPr>
          <a:xfrm>
            <a:off x="4026568" y="711357"/>
            <a:ext cx="5630779" cy="5482128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24BACE50-18C8-41C8-B6CC-FCC901AAEE1A}"/>
              </a:ext>
            </a:extLst>
          </p:cNvPr>
          <p:cNvGrpSpPr/>
          <p:nvPr/>
        </p:nvGrpSpPr>
        <p:grpSpPr>
          <a:xfrm>
            <a:off x="9788137" y="348786"/>
            <a:ext cx="1544715" cy="1855433"/>
            <a:chOff x="257452" y="328474"/>
            <a:chExt cx="1544715" cy="2423604"/>
          </a:xfrm>
        </p:grpSpPr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4B467FAB-078C-45B2-8C7A-DFD000FB9813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5546"/>
                <a:gd name="adj2" fmla="val 7312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C4CE3B6-10EC-42A4-97EA-DF1DBFDE9CE2}"/>
                </a:ext>
              </a:extLst>
            </p:cNvPr>
            <p:cNvSpPr txBox="1"/>
            <p:nvPr/>
          </p:nvSpPr>
          <p:spPr>
            <a:xfrm>
              <a:off x="346227" y="402231"/>
              <a:ext cx="1367161" cy="402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GB" sz="1400" dirty="0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9C738E1-4E33-49D1-92E7-4B5F0EC65F58}"/>
              </a:ext>
            </a:extLst>
          </p:cNvPr>
          <p:cNvSpPr txBox="1"/>
          <p:nvPr/>
        </p:nvSpPr>
        <p:spPr>
          <a:xfrm>
            <a:off x="9845839" y="559140"/>
            <a:ext cx="1429305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rgbClr val="0070C0"/>
                </a:solidFill>
              </a:rPr>
              <a:t>Remember to label the axes and give your bar chart a title.</a:t>
            </a:r>
          </a:p>
        </p:txBody>
      </p:sp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82629AC8-B02C-4FD6-A96A-B1254F2D84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04" y="2474941"/>
            <a:ext cx="3243081" cy="371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546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41FB7-C98C-4289-87E2-73C60BF395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38307"/>
            <a:ext cx="5181600" cy="48209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200" dirty="0"/>
              <a:t>You have already learnt how to make a branching key for vertebrates.  </a:t>
            </a:r>
          </a:p>
          <a:p>
            <a:pPr>
              <a:lnSpc>
                <a:spcPct val="110000"/>
              </a:lnSpc>
            </a:pPr>
            <a:r>
              <a:rPr lang="en-GB" sz="1900" dirty="0">
                <a:solidFill>
                  <a:srgbClr val="0070C0"/>
                </a:solidFill>
              </a:rPr>
              <a:t>Select four invertebrates from the identification key on page 5, or from your own survey.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200" i="1" dirty="0">
                <a:solidFill>
                  <a:srgbClr val="0070C0"/>
                </a:solidFill>
              </a:rPr>
              <a:t>For example: a sail, a slug, a wasp and a beetle.</a:t>
            </a:r>
          </a:p>
          <a:p>
            <a:pPr>
              <a:lnSpc>
                <a:spcPct val="110000"/>
              </a:lnSpc>
            </a:pPr>
            <a:endParaRPr lang="en-GB" sz="2200" dirty="0">
              <a:solidFill>
                <a:srgbClr val="0070C0"/>
              </a:solidFill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2200" dirty="0">
              <a:solidFill>
                <a:srgbClr val="0070C0"/>
              </a:solidFill>
            </a:endParaRPr>
          </a:p>
          <a:p>
            <a:pPr>
              <a:lnSpc>
                <a:spcPct val="110000"/>
              </a:lnSpc>
            </a:pPr>
            <a:r>
              <a:rPr lang="en-GB" sz="2200" dirty="0">
                <a:solidFill>
                  <a:srgbClr val="0070C0"/>
                </a:solidFill>
              </a:rPr>
              <a:t>Look carefully their features:</a:t>
            </a:r>
          </a:p>
          <a:p>
            <a:pPr lvl="1">
              <a:lnSpc>
                <a:spcPct val="110000"/>
              </a:lnSpc>
            </a:pPr>
            <a:r>
              <a:rPr lang="en-GB" sz="1800" dirty="0">
                <a:solidFill>
                  <a:srgbClr val="0070C0"/>
                </a:solidFill>
              </a:rPr>
              <a:t>How many legs to they have?</a:t>
            </a:r>
          </a:p>
          <a:p>
            <a:pPr lvl="1">
              <a:lnSpc>
                <a:spcPct val="110000"/>
              </a:lnSpc>
            </a:pPr>
            <a:r>
              <a:rPr lang="en-GB" sz="1800" dirty="0">
                <a:solidFill>
                  <a:srgbClr val="0070C0"/>
                </a:solidFill>
              </a:rPr>
              <a:t>Do they have wings?</a:t>
            </a:r>
          </a:p>
          <a:p>
            <a:pPr lvl="1">
              <a:lnSpc>
                <a:spcPct val="110000"/>
              </a:lnSpc>
            </a:pPr>
            <a:r>
              <a:rPr lang="en-GB" sz="1800" dirty="0">
                <a:solidFill>
                  <a:srgbClr val="0070C0"/>
                </a:solidFill>
              </a:rPr>
              <a:t>Do they have a exoskeleton?</a:t>
            </a:r>
          </a:p>
          <a:p>
            <a:pPr lvl="1">
              <a:lnSpc>
                <a:spcPct val="110000"/>
              </a:lnSpc>
            </a:pPr>
            <a:r>
              <a:rPr lang="en-GB" sz="1800" dirty="0">
                <a:solidFill>
                  <a:srgbClr val="0070C0"/>
                </a:solidFill>
              </a:rPr>
              <a:t>Do they have a shell?</a:t>
            </a:r>
          </a:p>
          <a:p>
            <a:pPr>
              <a:lnSpc>
                <a:spcPct val="110000"/>
              </a:lnSpc>
            </a:pPr>
            <a:r>
              <a:rPr lang="en-GB" sz="2200" dirty="0">
                <a:solidFill>
                  <a:srgbClr val="0070C0"/>
                </a:solidFill>
              </a:rPr>
              <a:t>Make a branching key to classify them.</a:t>
            </a:r>
            <a:endParaRPr lang="en-GB" sz="1800" dirty="0">
              <a:solidFill>
                <a:srgbClr val="0070C0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172202" y="1338307"/>
            <a:ext cx="5181600" cy="48209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i="1" dirty="0"/>
              <a:t>The </a:t>
            </a:r>
            <a:r>
              <a:rPr lang="en-GB" sz="2000" b="1" i="1" dirty="0"/>
              <a:t>Great Bug Hunt </a:t>
            </a:r>
            <a:r>
              <a:rPr lang="en-GB" sz="2000" i="1" dirty="0"/>
              <a:t>is run every year by the ASE in partnership with the Royal Entomological Society. </a:t>
            </a:r>
          </a:p>
          <a:p>
            <a:pPr marL="0" indent="0">
              <a:buNone/>
            </a:pPr>
            <a:r>
              <a:rPr lang="en-GB" sz="2000" dirty="0"/>
              <a:t>For 2020, it is open for entries from home. </a:t>
            </a:r>
          </a:p>
          <a:p>
            <a:pPr marL="0" indent="0">
              <a:buNone/>
            </a:pPr>
            <a:r>
              <a:rPr lang="en-GB" sz="2000" dirty="0"/>
              <a:t>All details can be found here:</a:t>
            </a:r>
          </a:p>
          <a:p>
            <a:pPr marL="0" indent="0">
              <a:buNone/>
            </a:pPr>
            <a:r>
              <a:rPr lang="en-GB" sz="2000" dirty="0">
                <a:hlinkClick r:id="rId3"/>
              </a:rPr>
              <a:t>http://www.schoolscience.co.uk/bughunt</a:t>
            </a:r>
            <a:endParaRPr lang="en-GB" sz="2000" dirty="0"/>
          </a:p>
          <a:p>
            <a:pPr marL="0" indent="0">
              <a:buNone/>
            </a:pPr>
            <a:endParaRPr lang="en-GB" sz="2000" i="1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2000" dirty="0"/>
          </a:p>
          <a:p>
            <a:endParaRPr lang="en-GB" sz="20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39414C-F69D-45FD-B7AA-857EBC246C29}"/>
              </a:ext>
            </a:extLst>
          </p:cNvPr>
          <p:cNvSpPr/>
          <p:nvPr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74AC9AB-5C40-419C-AB9A-163D3D13A4A8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0173D6C-DD22-4BE8-9DD3-46C2F5CF7325}"/>
              </a:ext>
            </a:extLst>
          </p:cNvPr>
          <p:cNvSpPr txBox="1"/>
          <p:nvPr/>
        </p:nvSpPr>
        <p:spPr>
          <a:xfrm>
            <a:off x="1468072" y="-35644"/>
            <a:ext cx="10194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Taking it further…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1B842A-8415-4B17-8FEF-C77DF04C6304}"/>
              </a:ext>
            </a:extLst>
          </p:cNvPr>
          <p:cNvSpPr txBox="1"/>
          <p:nvPr/>
        </p:nvSpPr>
        <p:spPr>
          <a:xfrm>
            <a:off x="1468072" y="500744"/>
            <a:ext cx="97177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i="1" dirty="0">
                <a:solidFill>
                  <a:schemeClr val="bg1"/>
                </a:solidFill>
                <a:latin typeface="+mj-lt"/>
              </a:rPr>
              <a:t>You may like make a branching key or share your findings with the Great Bug Hunt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7389283-425E-4252-A2A0-12FD8CA5FEAE}"/>
              </a:ext>
            </a:extLst>
          </p:cNvPr>
          <p:cNvSpPr txBox="1"/>
          <p:nvPr/>
        </p:nvSpPr>
        <p:spPr>
          <a:xfrm>
            <a:off x="1468072" y="800778"/>
            <a:ext cx="7088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>
                <a:solidFill>
                  <a:schemeClr val="bg1"/>
                </a:solidFill>
                <a:latin typeface="+mj-lt"/>
              </a:rPr>
              <a:t>(30-60 minutes)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DA738F7-C758-4461-998C-53A7E3833A1C}"/>
              </a:ext>
            </a:extLst>
          </p:cNvPr>
          <p:cNvSpPr/>
          <p:nvPr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74AE323-E113-4AC6-855C-FD96431B3B56}"/>
              </a:ext>
            </a:extLst>
          </p:cNvPr>
          <p:cNvSpPr/>
          <p:nvPr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E794CD-1E7D-4932-8306-3E19685F65D3}"/>
              </a:ext>
            </a:extLst>
          </p:cNvPr>
          <p:cNvSpPr txBox="1"/>
          <p:nvPr/>
        </p:nvSpPr>
        <p:spPr>
          <a:xfrm>
            <a:off x="343419" y="226066"/>
            <a:ext cx="7812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i="1" dirty="0">
                <a:solidFill>
                  <a:srgbClr val="C00000"/>
                </a:solidFill>
              </a:rPr>
              <a:t>Logo for section to sit inside roundel</a:t>
            </a:r>
          </a:p>
        </p:txBody>
      </p:sp>
      <p:pic>
        <p:nvPicPr>
          <p:cNvPr id="20" name="Picture 19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5EE87E35-6F48-478F-982C-92A41DD3C01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73C7119-6A07-4413-9C23-392F66B0DA9D}"/>
              </a:ext>
            </a:extLst>
          </p:cNvPr>
          <p:cNvSpPr txBox="1"/>
          <p:nvPr/>
        </p:nvSpPr>
        <p:spPr>
          <a:xfrm>
            <a:off x="177916" y="6445614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78314E36-4335-4980-9CD7-A3C0E0C1A3AD}" type="slidenum">
              <a:rPr lang="en-GB" smtClean="0">
                <a:solidFill>
                  <a:schemeClr val="bg1"/>
                </a:solidFill>
              </a:rPr>
              <a:t>7</a:t>
            </a:fld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6" name="Picture 25" descr="A picture containing clock, room, plate&#10;&#10;Description automatically generated">
            <a:extLst>
              <a:ext uri="{FF2B5EF4-FFF2-40B4-BE49-F238E27FC236}">
                <a16:creationId xmlns:a16="http://schemas.microsoft.com/office/drawing/2014/main" id="{62393445-ABEE-4FC2-9B90-76D7EB85C1F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39" y="55164"/>
            <a:ext cx="1082042" cy="1082042"/>
          </a:xfrm>
          <a:prstGeom prst="rect">
            <a:avLst/>
          </a:prstGeom>
        </p:spPr>
      </p:pic>
      <p:pic>
        <p:nvPicPr>
          <p:cNvPr id="27" name="Picture 26" descr="Worm, Garden, Conch, Nature, Animal">
            <a:extLst>
              <a:ext uri="{FF2B5EF4-FFF2-40B4-BE49-F238E27FC236}">
                <a16:creationId xmlns:a16="http://schemas.microsoft.com/office/drawing/2014/main" id="{AA0C514B-02FF-4D3C-837E-E9B30A5D110D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24" r="23271" b="17882"/>
          <a:stretch/>
        </p:blipFill>
        <p:spPr bwMode="auto">
          <a:xfrm>
            <a:off x="995632" y="3060570"/>
            <a:ext cx="1097281" cy="7191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8" name="Picture 27" descr="Snail, Black, Dirt, Environment, Grass">
            <a:extLst>
              <a:ext uri="{FF2B5EF4-FFF2-40B4-BE49-F238E27FC236}">
                <a16:creationId xmlns:a16="http://schemas.microsoft.com/office/drawing/2014/main" id="{05CEE4BC-2478-4EC8-A1F0-423251D3A5F9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53" r="20846" b="16706"/>
          <a:stretch/>
        </p:blipFill>
        <p:spPr bwMode="auto">
          <a:xfrm>
            <a:off x="2250345" y="3067584"/>
            <a:ext cx="966185" cy="7191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9" name="Picture 28" descr="Close-up Photo of Yellowjacket Wasp on Green Leaf">
            <a:extLst>
              <a:ext uri="{FF2B5EF4-FFF2-40B4-BE49-F238E27FC236}">
                <a16:creationId xmlns:a16="http://schemas.microsoft.com/office/drawing/2014/main" id="{9FCDB4BD-25F2-4A36-8DF3-C9D36C60B6C0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0" t="26872" r="22080" b="7930"/>
          <a:stretch/>
        </p:blipFill>
        <p:spPr bwMode="auto">
          <a:xfrm>
            <a:off x="3373962" y="3056416"/>
            <a:ext cx="1097281" cy="7302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 descr="Animal World, Nature, Animal, Beetle">
            <a:extLst>
              <a:ext uri="{FF2B5EF4-FFF2-40B4-BE49-F238E27FC236}">
                <a16:creationId xmlns:a16="http://schemas.microsoft.com/office/drawing/2014/main" id="{15623765-E11A-4B78-B210-4DAF6245E517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675" y="3056416"/>
            <a:ext cx="1010571" cy="7274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Ladybugs, Ladybirds, Bugs, Insects">
            <a:extLst>
              <a:ext uri="{FF2B5EF4-FFF2-40B4-BE49-F238E27FC236}">
                <a16:creationId xmlns:a16="http://schemas.microsoft.com/office/drawing/2014/main" id="{5BEC1D50-47CF-47C4-9BE4-9CDD5A4B5D61}"/>
              </a:ext>
            </a:extLst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960" y="3774713"/>
            <a:ext cx="2639695" cy="17449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9160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648070" y="295184"/>
            <a:ext cx="10697592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</a:rPr>
              <a:t>Glossary of terms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Characteristic: </a:t>
            </a:r>
            <a:r>
              <a:rPr lang="en-GB" b="1" dirty="0">
                <a:solidFill>
                  <a:schemeClr val="tx1"/>
                </a:solidFill>
              </a:rPr>
              <a:t>Characteristics </a:t>
            </a:r>
            <a:r>
              <a:rPr lang="en-GB" dirty="0">
                <a:solidFill>
                  <a:schemeClr val="tx1"/>
                </a:solidFill>
              </a:rPr>
              <a:t>are features of living things which help scientists </a:t>
            </a:r>
            <a:r>
              <a:rPr lang="en-GB" b="1" dirty="0">
                <a:solidFill>
                  <a:schemeClr val="tx1"/>
                </a:solidFill>
              </a:rPr>
              <a:t>classify </a:t>
            </a:r>
            <a:r>
              <a:rPr lang="en-GB" dirty="0">
                <a:solidFill>
                  <a:schemeClr val="tx1"/>
                </a:solidFill>
              </a:rPr>
              <a:t>them.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r>
              <a:rPr lang="en-GB" dirty="0">
                <a:solidFill>
                  <a:schemeClr val="tx1"/>
                </a:solidFill>
              </a:rPr>
              <a:t> </a:t>
            </a:r>
            <a:endParaRPr lang="en-GB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Classification:</a:t>
            </a:r>
            <a:r>
              <a:rPr lang="en-GB" dirty="0">
                <a:solidFill>
                  <a:srgbClr val="0070C0"/>
                </a:solidFill>
              </a:rPr>
              <a:t> </a:t>
            </a:r>
            <a:r>
              <a:rPr lang="en-GB" b="1" dirty="0">
                <a:solidFill>
                  <a:schemeClr val="tx1"/>
                </a:solidFill>
              </a:rPr>
              <a:t>Classification </a:t>
            </a:r>
            <a:r>
              <a:rPr lang="en-GB" dirty="0"/>
              <a:t>is the method scientists use to group living things.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Exoskeleton: </a:t>
            </a:r>
            <a:r>
              <a:rPr lang="en-GB" dirty="0">
                <a:solidFill>
                  <a:schemeClr val="tx1"/>
                </a:solidFill>
              </a:rPr>
              <a:t>An </a:t>
            </a:r>
            <a:r>
              <a:rPr lang="en-GB" b="1" dirty="0">
                <a:solidFill>
                  <a:schemeClr val="tx1"/>
                </a:solidFill>
              </a:rPr>
              <a:t>exoskeleton</a:t>
            </a:r>
            <a:r>
              <a:rPr lang="en-GB" dirty="0">
                <a:solidFill>
                  <a:schemeClr val="tx1"/>
                </a:solidFill>
              </a:rPr>
              <a:t> is a hard outer casing which supports and protects the body of some invertebrates.</a:t>
            </a: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Identification key: </a:t>
            </a:r>
            <a:r>
              <a:rPr lang="en-GB" dirty="0"/>
              <a:t>An </a:t>
            </a:r>
            <a:r>
              <a:rPr lang="en-GB" b="1" dirty="0"/>
              <a:t>identification key</a:t>
            </a:r>
            <a:r>
              <a:rPr lang="en-GB" dirty="0"/>
              <a:t> is a useful tool for identifying unknown living things. 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Invertebrate: </a:t>
            </a:r>
            <a:r>
              <a:rPr lang="en-GB" dirty="0">
                <a:solidFill>
                  <a:schemeClr val="tx1"/>
                </a:solidFill>
              </a:rPr>
              <a:t>An </a:t>
            </a:r>
            <a:r>
              <a:rPr lang="en-GB" b="1" dirty="0">
                <a:solidFill>
                  <a:schemeClr val="tx1"/>
                </a:solidFill>
              </a:rPr>
              <a:t>invertebrate </a:t>
            </a:r>
            <a:r>
              <a:rPr lang="en-GB" dirty="0">
                <a:solidFill>
                  <a:schemeClr val="tx1"/>
                </a:solidFill>
              </a:rPr>
              <a:t>is an animal without a backbone.</a:t>
            </a: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Survey: </a:t>
            </a:r>
            <a:r>
              <a:rPr lang="en-GB" b="1" dirty="0"/>
              <a:t>Scientific surveys</a:t>
            </a:r>
            <a:r>
              <a:rPr lang="en-GB" dirty="0"/>
              <a:t> are a common method used to collect data about living things.</a:t>
            </a:r>
            <a:endParaRPr lang="en-GB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70C0"/>
                </a:solidFill>
              </a:rPr>
              <a:t>Vertebrate: </a:t>
            </a:r>
            <a:r>
              <a:rPr lang="en-GB" dirty="0">
                <a:solidFill>
                  <a:schemeClr val="tx1"/>
                </a:solidFill>
              </a:rPr>
              <a:t>A </a:t>
            </a:r>
            <a:r>
              <a:rPr lang="en-GB" b="1" dirty="0">
                <a:solidFill>
                  <a:schemeClr val="tx1"/>
                </a:solidFill>
              </a:rPr>
              <a:t>vertebrate </a:t>
            </a:r>
            <a:r>
              <a:rPr lang="en-GB" dirty="0">
                <a:solidFill>
                  <a:schemeClr val="tx1"/>
                </a:solidFill>
              </a:rPr>
              <a:t>is an animal with a backbone.</a:t>
            </a: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28820719-B322-4428-9BCE-2C4D3A7F3F33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3889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1979720" y="228599"/>
            <a:ext cx="7784976" cy="64008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>
                <a:solidFill>
                  <a:srgbClr val="FF0000"/>
                </a:solidFill>
              </a:rPr>
              <a:t>Possible learning outcome for reviewing your work.</a:t>
            </a:r>
          </a:p>
          <a:p>
            <a:pPr marL="0" indent="0">
              <a:buNone/>
            </a:pPr>
            <a:r>
              <a:rPr lang="en-GB" sz="2000" dirty="0"/>
              <a:t>I can plot a bar graph using survey data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endParaRPr lang="en-GB" sz="20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rgbClr val="FF000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59871" y="6444733"/>
            <a:ext cx="470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B401A7F-DEF2-471B-895A-AFB028894AAB}" type="slidenum">
              <a:rPr lang="en-GB" smtClean="0"/>
              <a:t>9</a:t>
            </a:fld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618117-B5A3-42A4-91DB-96F31A8E817E}"/>
              </a:ext>
            </a:extLst>
          </p:cNvPr>
          <p:cNvSpPr txBox="1"/>
          <p:nvPr/>
        </p:nvSpPr>
        <p:spPr>
          <a:xfrm>
            <a:off x="346229" y="393818"/>
            <a:ext cx="145371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Amphibians include frogs, toads and newts. They have a smooth moist skin and are cold blooded. They lay soft jelly-like eggs and can live on land and in the water.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CDA7BD9-485A-4E50-9BE5-CDCB29DCC649}"/>
              </a:ext>
            </a:extLst>
          </p:cNvPr>
          <p:cNvGrpSpPr/>
          <p:nvPr/>
        </p:nvGrpSpPr>
        <p:grpSpPr>
          <a:xfrm>
            <a:off x="257452" y="328473"/>
            <a:ext cx="1544715" cy="2548480"/>
            <a:chOff x="257452" y="328474"/>
            <a:chExt cx="1544715" cy="2423604"/>
          </a:xfrm>
        </p:grpSpPr>
        <p:sp>
          <p:nvSpPr>
            <p:cNvPr id="26" name="Speech Bubble: Rectangle with Corners Rounded 25">
              <a:extLst>
                <a:ext uri="{FF2B5EF4-FFF2-40B4-BE49-F238E27FC236}">
                  <a16:creationId xmlns:a16="http://schemas.microsoft.com/office/drawing/2014/main" id="{E2ADF750-B0C9-490C-A789-87B7B92D30E8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44684"/>
                <a:gd name="adj2" fmla="val 58769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D806011-4143-4E15-806A-C24211AA6278}"/>
                </a:ext>
              </a:extLst>
            </p:cNvPr>
            <p:cNvSpPr txBox="1"/>
            <p:nvPr/>
          </p:nvSpPr>
          <p:spPr>
            <a:xfrm>
              <a:off x="346229" y="390617"/>
              <a:ext cx="1453718" cy="23415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Your graph may look different.</a:t>
              </a:r>
            </a:p>
            <a:p>
              <a:endParaRPr lang="en-GB" sz="1400" dirty="0"/>
            </a:p>
            <a:p>
              <a:r>
                <a:rPr lang="en-GB" sz="1400" dirty="0"/>
                <a:t>For example,</a:t>
              </a:r>
            </a:p>
            <a:p>
              <a:r>
                <a:rPr lang="en-GB" sz="1400" dirty="0"/>
                <a:t>if you found a large number of invertebrates your scale may be numbered in intervals of 2s, 5s or 10s.</a:t>
              </a: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4BCFB54-B6E2-46EF-B653-EC915152F1FD}"/>
              </a:ext>
            </a:extLst>
          </p:cNvPr>
          <p:cNvGrpSpPr/>
          <p:nvPr/>
        </p:nvGrpSpPr>
        <p:grpSpPr>
          <a:xfrm>
            <a:off x="257451" y="3384370"/>
            <a:ext cx="1544715" cy="2548481"/>
            <a:chOff x="257452" y="328474"/>
            <a:chExt cx="1544715" cy="2423604"/>
          </a:xfrm>
        </p:grpSpPr>
        <p:sp>
          <p:nvSpPr>
            <p:cNvPr id="30" name="Speech Bubble: Rectangle with Corners Rounded 29">
              <a:extLst>
                <a:ext uri="{FF2B5EF4-FFF2-40B4-BE49-F238E27FC236}">
                  <a16:creationId xmlns:a16="http://schemas.microsoft.com/office/drawing/2014/main" id="{548B3183-0402-4734-8A96-A0481562660D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47557"/>
                <a:gd name="adj2" fmla="val 61325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41421E7A-98C6-4FE5-A6B9-A7E146E15F46}"/>
                </a:ext>
              </a:extLst>
            </p:cNvPr>
            <p:cNvSpPr txBox="1"/>
            <p:nvPr/>
          </p:nvSpPr>
          <p:spPr>
            <a:xfrm>
              <a:off x="346229" y="390617"/>
              <a:ext cx="1453719" cy="19806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Check your numbers are evenly spaced along the y-axis.</a:t>
              </a:r>
            </a:p>
            <a:p>
              <a:endParaRPr lang="en-GB" sz="1400" dirty="0"/>
            </a:p>
            <a:p>
              <a:r>
                <a:rPr lang="en-GB" sz="1400" dirty="0"/>
                <a:t>The y-axis also needs a label, such as “number of invertebrates found”.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91B48C2-FDBF-46EE-9A61-996F66299127}"/>
              </a:ext>
            </a:extLst>
          </p:cNvPr>
          <p:cNvGrpSpPr/>
          <p:nvPr/>
        </p:nvGrpSpPr>
        <p:grpSpPr>
          <a:xfrm>
            <a:off x="9970462" y="229139"/>
            <a:ext cx="1544715" cy="1872348"/>
            <a:chOff x="257452" y="328474"/>
            <a:chExt cx="1544715" cy="2445699"/>
          </a:xfrm>
        </p:grpSpPr>
        <p:sp>
          <p:nvSpPr>
            <p:cNvPr id="33" name="Speech Bubble: Rectangle with Corners Rounded 32">
              <a:extLst>
                <a:ext uri="{FF2B5EF4-FFF2-40B4-BE49-F238E27FC236}">
                  <a16:creationId xmlns:a16="http://schemas.microsoft.com/office/drawing/2014/main" id="{2B87FE80-3962-4153-A6E0-E6449E3899BB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3822"/>
                <a:gd name="adj2" fmla="val 64511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5A4D501-3C82-48E1-8002-DE94E40C64C4}"/>
                </a:ext>
              </a:extLst>
            </p:cNvPr>
            <p:cNvSpPr txBox="1"/>
            <p:nvPr/>
          </p:nvSpPr>
          <p:spPr>
            <a:xfrm>
              <a:off x="346227" y="402231"/>
              <a:ext cx="1367161" cy="2371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Each bar should be labelled with the name of the invertebrate, or a shortened code.</a:t>
              </a:r>
            </a:p>
            <a:p>
              <a:r>
                <a:rPr lang="en-GB" sz="1400" dirty="0"/>
                <a:t>For example:</a:t>
              </a:r>
            </a:p>
            <a:p>
              <a:r>
                <a:rPr lang="en-GB" sz="1400" dirty="0" err="1"/>
                <a:t>sna</a:t>
              </a:r>
              <a:r>
                <a:rPr lang="en-GB" sz="1400" dirty="0"/>
                <a:t> = snail.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5C6AD360-391A-4E74-9CC5-15BA1F917B52}"/>
              </a:ext>
            </a:extLst>
          </p:cNvPr>
          <p:cNvGrpSpPr/>
          <p:nvPr/>
        </p:nvGrpSpPr>
        <p:grpSpPr>
          <a:xfrm>
            <a:off x="10059237" y="2531330"/>
            <a:ext cx="1544715" cy="1481491"/>
            <a:chOff x="257452" y="328474"/>
            <a:chExt cx="1544715" cy="2423604"/>
          </a:xfrm>
        </p:grpSpPr>
        <p:sp>
          <p:nvSpPr>
            <p:cNvPr id="36" name="Speech Bubble: Rectangle with Corners Rounded 35">
              <a:extLst>
                <a:ext uri="{FF2B5EF4-FFF2-40B4-BE49-F238E27FC236}">
                  <a16:creationId xmlns:a16="http://schemas.microsoft.com/office/drawing/2014/main" id="{0EDD58FB-1783-4F34-B197-73C36A172C77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4971"/>
                <a:gd name="adj2" fmla="val 64734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87B062DA-4398-4ACC-B7B0-A4FF8896B99C}"/>
                </a:ext>
              </a:extLst>
            </p:cNvPr>
            <p:cNvSpPr txBox="1"/>
            <p:nvPr/>
          </p:nvSpPr>
          <p:spPr>
            <a:xfrm>
              <a:off x="346229" y="390618"/>
              <a:ext cx="1367161" cy="1560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The x-axis needs a label, such as “type of invertebrate”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0B15A17A-6B67-4C58-AEC2-7C0E2CA44FFC}"/>
              </a:ext>
            </a:extLst>
          </p:cNvPr>
          <p:cNvGrpSpPr/>
          <p:nvPr/>
        </p:nvGrpSpPr>
        <p:grpSpPr>
          <a:xfrm>
            <a:off x="10059236" y="4420521"/>
            <a:ext cx="1544715" cy="1855432"/>
            <a:chOff x="257452" y="328474"/>
            <a:chExt cx="1544715" cy="2423604"/>
          </a:xfrm>
        </p:grpSpPr>
        <p:sp>
          <p:nvSpPr>
            <p:cNvPr id="39" name="Speech Bubble: Rectangle with Corners Rounded 38">
              <a:extLst>
                <a:ext uri="{FF2B5EF4-FFF2-40B4-BE49-F238E27FC236}">
                  <a16:creationId xmlns:a16="http://schemas.microsoft.com/office/drawing/2014/main" id="{0040C618-8E16-42F9-9225-0FBEA2B9DD21}"/>
                </a:ext>
              </a:extLst>
            </p:cNvPr>
            <p:cNvSpPr/>
            <p:nvPr/>
          </p:nvSpPr>
          <p:spPr>
            <a:xfrm>
              <a:off x="257452" y="328474"/>
              <a:ext cx="1544715" cy="2423604"/>
            </a:xfrm>
            <a:prstGeom prst="wedgeRoundRectCallout">
              <a:avLst>
                <a:gd name="adj1" fmla="val -42672"/>
                <a:gd name="adj2" fmla="val 63554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BF8458CD-925D-4FBB-BA07-1BFA1ECEED59}"/>
                </a:ext>
              </a:extLst>
            </p:cNvPr>
            <p:cNvSpPr txBox="1"/>
            <p:nvPr/>
          </p:nvSpPr>
          <p:spPr>
            <a:xfrm>
              <a:off x="346229" y="390617"/>
              <a:ext cx="1455938" cy="20905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dirty="0"/>
                <a:t>The graph should have a title, such as “A bar chart to show the invertebrates found in my garden”.</a:t>
              </a:r>
            </a:p>
          </p:txBody>
        </p:sp>
      </p:grpSp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56D38BA2-200D-4A33-B68C-3596C4290F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195" y="1112467"/>
            <a:ext cx="3797241" cy="527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40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F125A2BE7EC4BBA5D53924D00436D" ma:contentTypeVersion="13" ma:contentTypeDescription="Create a new document." ma:contentTypeScope="" ma:versionID="acffab6264e4a1902e1069cb1d5fe19d">
  <xsd:schema xmlns:xsd="http://www.w3.org/2001/XMLSchema" xmlns:xs="http://www.w3.org/2001/XMLSchema" xmlns:p="http://schemas.microsoft.com/office/2006/metadata/properties" xmlns:ns3="0ff8adc4-58f0-4cfe-ad48-79a46b32a9f8" xmlns:ns4="89114d93-40b0-4de1-aa32-14ecbdb0e84d" targetNamespace="http://schemas.microsoft.com/office/2006/metadata/properties" ma:root="true" ma:fieldsID="b2d93f5b01edf54ee6a3739859cfdc7a" ns3:_="" ns4:_="">
    <xsd:import namespace="0ff8adc4-58f0-4cfe-ad48-79a46b32a9f8"/>
    <xsd:import namespace="89114d93-40b0-4de1-aa32-14ecbdb0e8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8adc4-58f0-4cfe-ad48-79a46b32a9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14d93-40b0-4de1-aa32-14ecbdb0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1AF5E42-7387-47F1-BC64-215C899323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ff8adc4-58f0-4cfe-ad48-79a46b32a9f8"/>
    <ds:schemaRef ds:uri="89114d93-40b0-4de1-aa32-14ecbdb0e8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562C40-ACB1-464D-9655-61DD85FFCCBE}">
  <ds:schemaRefs>
    <ds:schemaRef ds:uri="http://purl.org/dc/elements/1.1/"/>
    <ds:schemaRef ds:uri="http://schemas.microsoft.com/office/2006/metadata/properties"/>
    <ds:schemaRef ds:uri="89114d93-40b0-4de1-aa32-14ecbdb0e84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0ff8adc4-58f0-4cfe-ad48-79a46b32a9f8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2803</TotalTime>
  <Words>1179</Words>
  <Application>Microsoft Office PowerPoint</Application>
  <PresentationFormat>Widescreen</PresentationFormat>
  <Paragraphs>151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Lato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Wood</dc:creator>
  <cp:lastModifiedBy>AChilcott</cp:lastModifiedBy>
  <cp:revision>4</cp:revision>
  <cp:lastPrinted>2020-04-04T12:09:26Z</cp:lastPrinted>
  <dcterms:created xsi:type="dcterms:W3CDTF">2020-03-28T09:27:35Z</dcterms:created>
  <dcterms:modified xsi:type="dcterms:W3CDTF">2020-04-27T17:40:49Z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