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63" r:id="rId5"/>
    <p:sldId id="264" r:id="rId6"/>
    <p:sldId id="265" r:id="rId7"/>
    <p:sldId id="266" r:id="rId8"/>
    <p:sldId id="271" r:id="rId9"/>
    <p:sldId id="268" r:id="rId10"/>
    <p:sldId id="269" r:id="rId11"/>
    <p:sldId id="272" r:id="rId12"/>
  </p:sldIdLst>
  <p:sldSz cx="12192000" cy="6858000"/>
  <p:notesSz cx="6865938" cy="9998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29D13C-6C25-451B-ABAC-517F459A1045}" v="3" dt="2020-04-24T14:23:00.7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ood, Lucy" userId="fc26114c-1456-4dbd-af7e-8d6f300a5a38" providerId="ADAL" clId="{DE7F6D9A-DA7D-4C38-98DA-068268955B18}"/>
    <pc:docChg chg="custSel modSld">
      <pc:chgData name="Wood, Lucy" userId="fc26114c-1456-4dbd-af7e-8d6f300a5a38" providerId="ADAL" clId="{DE7F6D9A-DA7D-4C38-98DA-068268955B18}" dt="2020-04-09T16:44:26.936" v="3" actId="14100"/>
      <pc:docMkLst>
        <pc:docMk/>
      </pc:docMkLst>
      <pc:sldChg chg="addSp delSp modSp">
        <pc:chgData name="Wood, Lucy" userId="fc26114c-1456-4dbd-af7e-8d6f300a5a38" providerId="ADAL" clId="{DE7F6D9A-DA7D-4C38-98DA-068268955B18}" dt="2020-04-09T16:44:26.936" v="3" actId="14100"/>
        <pc:sldMkLst>
          <pc:docMk/>
          <pc:sldMk cId="1940137578" sldId="267"/>
        </pc:sldMkLst>
        <pc:picChg chg="del">
          <ac:chgData name="Wood, Lucy" userId="fc26114c-1456-4dbd-af7e-8d6f300a5a38" providerId="ADAL" clId="{DE7F6D9A-DA7D-4C38-98DA-068268955B18}" dt="2020-04-09T16:44:11.320" v="0" actId="478"/>
          <ac:picMkLst>
            <pc:docMk/>
            <pc:sldMk cId="1940137578" sldId="267"/>
            <ac:picMk id="17" creationId="{8A2249BC-28D1-4C7F-BD34-A7A97CA0DC42}"/>
          </ac:picMkLst>
        </pc:picChg>
        <pc:picChg chg="add mod">
          <ac:chgData name="Wood, Lucy" userId="fc26114c-1456-4dbd-af7e-8d6f300a5a38" providerId="ADAL" clId="{DE7F6D9A-DA7D-4C38-98DA-068268955B18}" dt="2020-04-09T16:44:26.936" v="3" actId="14100"/>
          <ac:picMkLst>
            <pc:docMk/>
            <pc:sldMk cId="1940137578" sldId="267"/>
            <ac:picMk id="29" creationId="{978D5E2B-DBE4-45BA-85B2-55B9FC25C0C3}"/>
          </ac:picMkLst>
        </pc:picChg>
      </pc:sldChg>
    </pc:docChg>
  </pc:docChgLst>
  <pc:docChgLst>
    <pc:chgData name="Alistair Strayton" userId="54cf08bdfc25132b" providerId="LiveId" clId="{CA29D13C-6C25-451B-ABAC-517F459A1045}"/>
    <pc:docChg chg="addSld delSld modSld">
      <pc:chgData name="Alistair Strayton" userId="54cf08bdfc25132b" providerId="LiveId" clId="{CA29D13C-6C25-451B-ABAC-517F459A1045}" dt="2020-04-24T14:23:04.984" v="82" actId="47"/>
      <pc:docMkLst>
        <pc:docMk/>
      </pc:docMkLst>
      <pc:sldChg chg="modSp">
        <pc:chgData name="Alistair Strayton" userId="54cf08bdfc25132b" providerId="LiveId" clId="{CA29D13C-6C25-451B-ABAC-517F459A1045}" dt="2020-04-18T15:21:21.691" v="75" actId="732"/>
        <pc:sldMkLst>
          <pc:docMk/>
          <pc:sldMk cId="4268399292" sldId="263"/>
        </pc:sldMkLst>
        <pc:spChg chg="mod">
          <ac:chgData name="Alistair Strayton" userId="54cf08bdfc25132b" providerId="LiveId" clId="{CA29D13C-6C25-451B-ABAC-517F459A1045}" dt="2020-04-18T15:21:02.520" v="49" actId="1035"/>
          <ac:spMkLst>
            <pc:docMk/>
            <pc:sldMk cId="4268399292" sldId="263"/>
            <ac:spMk id="19" creationId="{1D7C7D8B-3E2D-40BF-8D11-7997DD81E41F}"/>
          </ac:spMkLst>
        </pc:spChg>
        <pc:grpChg chg="mod">
          <ac:chgData name="Alistair Strayton" userId="54cf08bdfc25132b" providerId="LiveId" clId="{CA29D13C-6C25-451B-ABAC-517F459A1045}" dt="2020-04-18T15:20:39.974" v="12" actId="14100"/>
          <ac:grpSpMkLst>
            <pc:docMk/>
            <pc:sldMk cId="4268399292" sldId="263"/>
            <ac:grpSpMk id="12" creationId="{AAF0C587-26AA-4439-B1E6-7689BCF8CAC6}"/>
          </ac:grpSpMkLst>
        </pc:grpChg>
        <pc:picChg chg="mod">
          <ac:chgData name="Alistair Strayton" userId="54cf08bdfc25132b" providerId="LiveId" clId="{CA29D13C-6C25-451B-ABAC-517F459A1045}" dt="2020-04-18T15:21:02.520" v="49" actId="1035"/>
          <ac:picMkLst>
            <pc:docMk/>
            <pc:sldMk cId="4268399292" sldId="263"/>
            <ac:picMk id="13" creationId="{E8CB53FB-648D-4E9F-BF0E-AD68265C8A6C}"/>
          </ac:picMkLst>
        </pc:picChg>
        <pc:picChg chg="mod modCrop">
          <ac:chgData name="Alistair Strayton" userId="54cf08bdfc25132b" providerId="LiveId" clId="{CA29D13C-6C25-451B-ABAC-517F459A1045}" dt="2020-04-18T15:21:21.691" v="75" actId="732"/>
          <ac:picMkLst>
            <pc:docMk/>
            <pc:sldMk cId="4268399292" sldId="263"/>
            <ac:picMk id="22" creationId="{7CEEB49D-698B-4C1C-A5DA-04047682DBB2}"/>
          </ac:picMkLst>
        </pc:picChg>
      </pc:sldChg>
      <pc:sldChg chg="modSp del">
        <pc:chgData name="Alistair Strayton" userId="54cf08bdfc25132b" providerId="LiveId" clId="{CA29D13C-6C25-451B-ABAC-517F459A1045}" dt="2020-04-24T14:22:29.742" v="79" actId="47"/>
        <pc:sldMkLst>
          <pc:docMk/>
          <pc:sldMk cId="1940137578" sldId="267"/>
        </pc:sldMkLst>
        <pc:spChg chg="mod">
          <ac:chgData name="Alistair Strayton" userId="54cf08bdfc25132b" providerId="LiveId" clId="{CA29D13C-6C25-451B-ABAC-517F459A1045}" dt="2020-04-18T15:21:44.578" v="77" actId="14100"/>
          <ac:spMkLst>
            <pc:docMk/>
            <pc:sldMk cId="1940137578" sldId="267"/>
            <ac:spMk id="6" creationId="{9C383873-1ACC-4285-9071-305DE9E2508F}"/>
          </ac:spMkLst>
        </pc:spChg>
      </pc:sldChg>
      <pc:sldChg chg="del">
        <pc:chgData name="Alistair Strayton" userId="54cf08bdfc25132b" providerId="LiveId" clId="{CA29D13C-6C25-451B-ABAC-517F459A1045}" dt="2020-04-24T14:23:04.984" v="82" actId="47"/>
        <pc:sldMkLst>
          <pc:docMk/>
          <pc:sldMk cId="2982593760" sldId="270"/>
        </pc:sldMkLst>
      </pc:sldChg>
      <pc:sldChg chg="modSp add">
        <pc:chgData name="Alistair Strayton" userId="54cf08bdfc25132b" providerId="LiveId" clId="{CA29D13C-6C25-451B-ABAC-517F459A1045}" dt="2020-04-24T14:22:34.487" v="80" actId="1076"/>
        <pc:sldMkLst>
          <pc:docMk/>
          <pc:sldMk cId="2817772950" sldId="271"/>
        </pc:sldMkLst>
        <pc:picChg chg="mod">
          <ac:chgData name="Alistair Strayton" userId="54cf08bdfc25132b" providerId="LiveId" clId="{CA29D13C-6C25-451B-ABAC-517F459A1045}" dt="2020-04-24T14:22:34.487" v="80" actId="1076"/>
          <ac:picMkLst>
            <pc:docMk/>
            <pc:sldMk cId="2817772950" sldId="271"/>
            <ac:picMk id="5" creationId="{DB8C5B6D-46F9-4980-BA27-D2EA8CF6489F}"/>
          </ac:picMkLst>
        </pc:picChg>
      </pc:sldChg>
      <pc:sldChg chg="add">
        <pc:chgData name="Alistair Strayton" userId="54cf08bdfc25132b" providerId="LiveId" clId="{CA29D13C-6C25-451B-ABAC-517F459A1045}" dt="2020-04-24T14:23:00.792" v="81"/>
        <pc:sldMkLst>
          <pc:docMk/>
          <pc:sldMk cId="4111058370" sldId="27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1D06ED0-1F26-454B-B67A-67A563A84476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9E7AF5D8-1F05-48ED-8E4A-12DF23A77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5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40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632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76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743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142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444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97444-58CA-428B-98AD-227E882B51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7FB410-21BB-4711-A41C-CFC183458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A0506-BFD3-40B0-A201-5065B24AE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FF89-3D73-4E9B-BE1E-45C87218D723}" type="datetime1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AA743-A7FC-4E80-AC63-433C40166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33622-3F99-4BA3-A8A4-8CE5512C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9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D870E-81AE-4784-B253-D00D0C0EC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A28E4-CFE3-4FFB-AD74-EC0B01A66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805AC-6E88-4E1D-84EB-3088DA778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C1A46-AC9E-4BF9-8906-BC445D17B1B2}" type="datetime1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15CFAC-2981-4624-A8DE-57A2D041B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EE4AF-E334-44CB-9B9F-E79351CFD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482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70DC7-5601-4323-A10D-588D254E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05F0C-96A1-4C73-B74B-68A0EC2A2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98F3B-AFD0-48F5-9C17-46C277A61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53E22-76FF-4D99-A07F-FBBF05ECEFBF}" type="datetime1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375A5-8B34-4C2B-856B-3CFEB3A1B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800B6-722F-4EE0-80D4-2CCFBB3D1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88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CDDD6-4F9B-4341-A079-A473E8917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41AF4-CBC8-48EA-86F0-96AFEB259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45709-27F0-4157-8399-B3593F72B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CCB5-AF64-49CC-8F67-BA2176A38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8538A-9AD3-4562-925B-5BA8E1AA4279}" type="datetime1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2F678-22B9-4FD5-A197-613C4CE9E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36F21-E5AB-4488-BCF1-6A1281B21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9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5EBAA-3190-4245-B37E-3DAEB46A7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E1C23B-440B-4FB0-97D0-43709842A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75A205-5C1D-4642-B209-C659936628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F3485F-8462-47B4-BB9A-B3F920F1E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2987CA-2F33-412D-9340-F633B74029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A232FB-D739-4DFC-8203-760080828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81575-FC21-4F72-9495-344C5D510227}" type="datetime1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3B8FBB-DF31-48C5-9683-C792C81A7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845900-2A29-4133-83AA-BFA2D357E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69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39E89-3A24-404C-946F-F43494EA9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78F2A0-688D-4B10-9E72-75FB76E5C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1E68-C151-435A-8222-B9BB1983971F}" type="datetime1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B98D39-A7CB-40EC-99AC-F1324743E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26C117-ECF8-4BDE-8CC7-67F6A1036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928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2F8F1A-6632-4ABC-A61D-3BE1B3128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1EFFC-3947-4643-9571-C2489B0870C8}" type="datetime1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F8E694-2B38-4796-9FD2-13C7DAF7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D8A79-9033-422B-B9BB-F20BC7E1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52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69243-003E-47B1-AD28-C56A4E49D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E5A77-550E-49D8-8474-689AC13D4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6DE0A-935F-4B30-B821-68478F09E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B3F4C1-283B-45BB-9447-FB75EEB6A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DB68-5464-4523-A98B-CD2C608C43DC}" type="datetime1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B19CDB-0338-4E6F-9A81-A5B19CCA0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02D56-D0C8-4321-9F79-72B1C77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57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BAC76-CD2C-483F-9CC7-EEF6F9BDF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7DC319-AB35-4701-9C71-DB1649A262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51A90-712A-49C8-89D7-82AF293B0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53047-E8E1-48B2-B254-778FF359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A0A09-9D51-442A-B7A6-706333BF911A}" type="datetime1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5E357-C5AA-4421-A821-6DFBCB38E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0DD2B9-6535-407F-A1E8-A0BD7E4A4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1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DC0B-90F0-40DA-BF4A-1EE3344C7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06052-49EC-4B26-81E2-D2F5C899F1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41AF0-6649-406B-A588-44F867CB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56BC-C05B-4CD0-AADB-EE74B56E2E70}" type="datetime1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85DB2-E2C0-4EB4-AEE3-A13B535A1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27997-F0C8-45FC-97ED-B922F9BAC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727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0BB8A2-54FB-4AC4-A496-D892590803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D610B1-D4A2-49B6-AC30-EA357F9BF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FDD9E-20D5-4DD9-86E0-16EF61416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3B6-3CC2-477A-99E3-207C3D83100F}" type="datetime1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559BE-CD51-4700-B1B6-58A86EE5B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EAE30-46E0-47FE-98F5-DCC62A24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398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B4564F-4FD9-4507-BD69-91924AE64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140F4-3B65-46B0-B87E-C7D52E6EB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AA53A-0EB5-44D4-8A53-07091BAA71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25C36-F3BD-434E-AA9E-4419F7793A4E}" type="datetime1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D27F9-EA9B-4195-AAB7-07CD07BF2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D8AED-EDA7-4635-BAF1-60886372A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5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https://www.bbc.co.uk/bitesize/clips/z2k4d2p" TargetMode="External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https://www.tigtagworld.co.uk/film/carl-linnaeus-PRM00688/" TargetMode="External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13.jpeg"/><Relationship Id="rId10" Type="http://schemas.openxmlformats.org/officeDocument/2006/relationships/image" Target="../media/image17.jpeg"/><Relationship Id="rId4" Type="http://schemas.openxmlformats.org/officeDocument/2006/relationships/image" Target="../media/image12.jpe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png"/><Relationship Id="rId3" Type="http://schemas.openxmlformats.org/officeDocument/2006/relationships/image" Target="../media/image17.jpeg"/><Relationship Id="rId7" Type="http://schemas.openxmlformats.org/officeDocument/2006/relationships/image" Target="../media/image12.jpe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11" Type="http://schemas.openxmlformats.org/officeDocument/2006/relationships/image" Target="../media/image24.jpeg"/><Relationship Id="rId5" Type="http://schemas.openxmlformats.org/officeDocument/2006/relationships/image" Target="../media/image19.jpeg"/><Relationship Id="rId15" Type="http://schemas.openxmlformats.org/officeDocument/2006/relationships/image" Target="../media/image27.jpeg"/><Relationship Id="rId10" Type="http://schemas.openxmlformats.org/officeDocument/2006/relationships/image" Target="../media/image23.jpeg"/><Relationship Id="rId4" Type="http://schemas.openxmlformats.org/officeDocument/2006/relationships/image" Target="../media/image18.jpeg"/><Relationship Id="rId9" Type="http://schemas.openxmlformats.org/officeDocument/2006/relationships/image" Target="../media/image22.jpeg"/><Relationship Id="rId1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hyperlink" Target="https://www.bbc.co.uk/bitesize/topics/zfxxsbk/articles/zsgtrwx" TargetMode="External"/><Relationship Id="rId7" Type="http://schemas.openxmlformats.org/officeDocument/2006/relationships/hyperlink" Target="https://www.youtube.com/watch?v=33-3UCTRZWM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youtube.com/watch?v=puDkLFcCZyI" TargetMode="External"/><Relationship Id="rId11" Type="http://schemas.openxmlformats.org/officeDocument/2006/relationships/image" Target="../media/image6.png"/><Relationship Id="rId5" Type="http://schemas.openxmlformats.org/officeDocument/2006/relationships/hyperlink" Target="https://www.youtube.com/watch?v=vZ5Me4N_XXE" TargetMode="External"/><Relationship Id="rId10" Type="http://schemas.openxmlformats.org/officeDocument/2006/relationships/image" Target="../media/image3.png"/><Relationship Id="rId4" Type="http://schemas.openxmlformats.org/officeDocument/2006/relationships/hyperlink" Target="https://www.kew.org/sites/default/files/2020-02/What-are-fungi-infographic-KS2.pdf" TargetMode="External"/><Relationship Id="rId9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 descr="Gorilla">
            <a:extLst>
              <a:ext uri="{FF2B5EF4-FFF2-40B4-BE49-F238E27FC236}">
                <a16:creationId xmlns:a16="http://schemas.microsoft.com/office/drawing/2014/main" id="{7CEEB49D-698B-4C1C-A5DA-04047682DB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9"/>
          <a:stretch/>
        </p:blipFill>
        <p:spPr>
          <a:xfrm flipH="1">
            <a:off x="3454545" y="463998"/>
            <a:ext cx="8737455" cy="5969030"/>
          </a:xfr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F6FC01-7A4C-42A0-A671-9933A7CC75A2}"/>
              </a:ext>
            </a:extLst>
          </p:cNvPr>
          <p:cNvSpPr/>
          <p:nvPr/>
        </p:nvSpPr>
        <p:spPr>
          <a:xfrm>
            <a:off x="-19050" y="3050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4E50E18B-F434-4647-9123-D05FAAB53E96}"/>
              </a:ext>
            </a:extLst>
          </p:cNvPr>
          <p:cNvSpPr txBox="1">
            <a:spLocks/>
          </p:cNvSpPr>
          <p:nvPr/>
        </p:nvSpPr>
        <p:spPr>
          <a:xfrm>
            <a:off x="722630" y="641564"/>
            <a:ext cx="5422900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4400" kern="0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Living things and their habitats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8DA896D1-C048-4C77-9F3B-54911F60C082}"/>
              </a:ext>
            </a:extLst>
          </p:cNvPr>
          <p:cNvSpPr/>
          <p:nvPr/>
        </p:nvSpPr>
        <p:spPr>
          <a:xfrm>
            <a:off x="722630" y="2145506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dirty="0">
              <a:latin typeface="Calibri" panose="020F0502020204030204" pitchFamily="34" charset="0"/>
            </a:endParaRPr>
          </a:p>
        </p:txBody>
      </p:sp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E9D86310-5FDD-4454-92F2-FCB9396B3B9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300" y="7251692"/>
            <a:ext cx="1981200" cy="28916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571E163-626D-475E-A518-59C3025AF857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9FD0E528-065B-4B07-8252-55F07F81D4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C883CF-17F6-4C7B-A00B-B3E4BA853FC3}"/>
              </a:ext>
            </a:extLst>
          </p:cNvPr>
          <p:cNvSpPr/>
          <p:nvPr/>
        </p:nvSpPr>
        <p:spPr>
          <a:xfrm>
            <a:off x="0" y="28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Title 6">
            <a:extLst>
              <a:ext uri="{FF2B5EF4-FFF2-40B4-BE49-F238E27FC236}">
                <a16:creationId xmlns:a16="http://schemas.microsoft.com/office/drawing/2014/main" id="{B370D3A3-4B18-46A8-9623-BCE4A8D48555}"/>
              </a:ext>
            </a:extLst>
          </p:cNvPr>
          <p:cNvSpPr txBox="1">
            <a:spLocks/>
          </p:cNvSpPr>
          <p:nvPr/>
        </p:nvSpPr>
        <p:spPr>
          <a:xfrm>
            <a:off x="717550" y="2362546"/>
            <a:ext cx="54229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Classification of living things and</a:t>
            </a:r>
          </a:p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the work of Carl Linnaeus</a:t>
            </a:r>
          </a:p>
        </p:txBody>
      </p:sp>
      <p:sp>
        <p:nvSpPr>
          <p:cNvPr id="20" name="Title 6">
            <a:extLst>
              <a:ext uri="{FF2B5EF4-FFF2-40B4-BE49-F238E27FC236}">
                <a16:creationId xmlns:a16="http://schemas.microsoft.com/office/drawing/2014/main" id="{84AD8CF2-1F27-4141-A103-04168FC7AC96}"/>
              </a:ext>
            </a:extLst>
          </p:cNvPr>
          <p:cNvSpPr txBox="1">
            <a:spLocks/>
          </p:cNvSpPr>
          <p:nvPr/>
        </p:nvSpPr>
        <p:spPr>
          <a:xfrm>
            <a:off x="717550" y="5439710"/>
            <a:ext cx="54229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Year 6</a:t>
            </a:r>
            <a:b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Age 10-11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AF0C587-26AA-4439-B1E6-7689BCF8CAC6}"/>
              </a:ext>
            </a:extLst>
          </p:cNvPr>
          <p:cNvGrpSpPr/>
          <p:nvPr/>
        </p:nvGrpSpPr>
        <p:grpSpPr>
          <a:xfrm>
            <a:off x="8124778" y="392119"/>
            <a:ext cx="3923434" cy="6150813"/>
            <a:chOff x="7905639" y="610642"/>
            <a:chExt cx="4163450" cy="578928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8CB53FB-648D-4E9F-BF0E-AD68265C8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alphaModFix amt="85000"/>
            </a:blip>
            <a:stretch>
              <a:fillRect/>
            </a:stretch>
          </p:blipFill>
          <p:spPr>
            <a:xfrm>
              <a:off x="7905639" y="758570"/>
              <a:ext cx="4163450" cy="5452445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D7C7D8B-3E2D-40BF-8D11-7997DD81E41F}"/>
                </a:ext>
              </a:extLst>
            </p:cNvPr>
            <p:cNvSpPr txBox="1"/>
            <p:nvPr/>
          </p:nvSpPr>
          <p:spPr>
            <a:xfrm>
              <a:off x="8067561" y="610642"/>
              <a:ext cx="3855459" cy="5789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1700" b="1" dirty="0">
                <a:solidFill>
                  <a:schemeClr val="bg1"/>
                </a:solidFill>
              </a:endParaRPr>
            </a:p>
            <a:p>
              <a:r>
                <a:rPr lang="en-GB" sz="1700" b="1" dirty="0">
                  <a:solidFill>
                    <a:schemeClr val="bg1"/>
                  </a:solidFill>
                </a:rPr>
                <a:t>For parents</a:t>
              </a:r>
            </a:p>
            <a:p>
              <a:r>
                <a:rPr lang="en-GB" sz="1700" i="1" dirty="0">
                  <a:solidFill>
                    <a:schemeClr val="bg1"/>
                  </a:solidFill>
                </a:rPr>
                <a:t>Thank you for supporting your child’s learning in science.</a:t>
              </a:r>
            </a:p>
            <a:p>
              <a:r>
                <a:rPr lang="en-GB" sz="1700" b="1" i="1" dirty="0">
                  <a:solidFill>
                    <a:schemeClr val="bg1"/>
                  </a:solidFill>
                </a:rPr>
                <a:t>Before the session: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sz="1700" dirty="0">
                  <a:solidFill>
                    <a:schemeClr val="bg1"/>
                  </a:solidFill>
                </a:rPr>
                <a:t>Please read slide 2 so you know what your child is learning and what you need to get ready.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sz="1700" dirty="0">
                  <a:solidFill>
                    <a:schemeClr val="bg1"/>
                  </a:solidFill>
                </a:rPr>
                <a:t>As an alternative to lined paper, slide 5 may be printed for your child to record on.</a:t>
              </a:r>
            </a:p>
            <a:p>
              <a:pPr fontAlgn="base"/>
              <a:r>
                <a:rPr lang="en-GB" sz="1700" b="1" i="1" dirty="0">
                  <a:solidFill>
                    <a:schemeClr val="bg1"/>
                  </a:solidFill>
                </a:rPr>
                <a:t>During the session: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sz="1700" dirty="0">
                  <a:solidFill>
                    <a:schemeClr val="bg1"/>
                  </a:solidFill>
                </a:rPr>
                <a:t>Share the learning intentions on slide 2.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sz="1700" dirty="0">
                  <a:solidFill>
                    <a:schemeClr val="bg1"/>
                  </a:solidFill>
                </a:rPr>
                <a:t>Support your child with the main activities on slides 3, 4 &amp; 5, as needed. 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sz="1700" dirty="0">
                  <a:solidFill>
                    <a:schemeClr val="bg1"/>
                  </a:solidFill>
                </a:rPr>
                <a:t>Slide 6 is a further, optional activity.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sz="1700" dirty="0">
                  <a:solidFill>
                    <a:schemeClr val="bg1"/>
                  </a:solidFill>
                </a:rPr>
                <a:t>Slide 7 has a glossary of key terms.</a:t>
              </a:r>
            </a:p>
            <a:p>
              <a:pPr fontAlgn="base"/>
              <a:r>
                <a:rPr lang="en-GB" sz="1700" b="1" i="1" dirty="0">
                  <a:solidFill>
                    <a:schemeClr val="bg1"/>
                  </a:solidFill>
                </a:rPr>
                <a:t>Reviewing with your child: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sz="1700" dirty="0">
                  <a:solidFill>
                    <a:schemeClr val="bg1"/>
                  </a:solidFill>
                </a:rPr>
                <a:t>Slide 8 gives an idea of what your child may produce.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sz="1700" i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8399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44140"/>
            <a:ext cx="5181600" cy="31364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Key Learning</a:t>
            </a: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Living things can be grouped according to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characteristics</a:t>
            </a:r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two main groups are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animals </a:t>
            </a:r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plants.</a:t>
            </a:r>
          </a:p>
          <a:p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Other living things include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fungi</a:t>
            </a:r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and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micro-organisms </a:t>
            </a:r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(such as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mushrooms</a:t>
            </a: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yeast </a:t>
            </a:r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bacteria</a:t>
            </a:r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).</a:t>
            </a:r>
          </a:p>
          <a:p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Carl Linnaeus devised a formal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classification </a:t>
            </a:r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system for all living things, which is still used today.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85DACEB-595C-438F-A77A-E53F98A2A227}"/>
              </a:ext>
            </a:extLst>
          </p:cNvPr>
          <p:cNvSpPr txBox="1">
            <a:spLocks/>
          </p:cNvSpPr>
          <p:nvPr/>
        </p:nvSpPr>
        <p:spPr>
          <a:xfrm>
            <a:off x="6172202" y="1644140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b="1" dirty="0" smtClean="0">
                <a:solidFill>
                  <a:srgbClr val="0070C0"/>
                </a:solidFill>
              </a:rPr>
              <a:t>Note to Year 6: Work your way through the slides.</a:t>
            </a:r>
          </a:p>
          <a:p>
            <a:pPr marL="0" indent="0">
              <a:buNone/>
            </a:pPr>
            <a:endParaRPr lang="en-GB" sz="20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rgbClr val="0070C0"/>
                </a:solidFill>
              </a:rPr>
              <a:t>Activities </a:t>
            </a:r>
            <a:r>
              <a:rPr lang="en-GB" sz="2000" dirty="0">
                <a:solidFill>
                  <a:srgbClr val="0070C0"/>
                </a:solidFill>
              </a:rPr>
              <a:t>(pages 2-5): </a:t>
            </a:r>
            <a:r>
              <a:rPr lang="en-GB" sz="2000" dirty="0" smtClean="0">
                <a:solidFill>
                  <a:srgbClr val="0070C0"/>
                </a:solidFill>
              </a:rPr>
              <a:t>should take about 30 </a:t>
            </a:r>
            <a:r>
              <a:rPr lang="en-GB" sz="2000" dirty="0">
                <a:solidFill>
                  <a:srgbClr val="0070C0"/>
                </a:solidFill>
              </a:rPr>
              <a:t>- 40 mins</a:t>
            </a:r>
          </a:p>
          <a:p>
            <a:r>
              <a:rPr lang="en-GB" sz="2000" dirty="0">
                <a:solidFill>
                  <a:srgbClr val="0070C0"/>
                </a:solidFill>
              </a:rPr>
              <a:t>Use lined paper, a ruler and a pencil.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Alternatively, </a:t>
            </a:r>
            <a:r>
              <a:rPr lang="en-GB" sz="2000" dirty="0" smtClean="0">
                <a:solidFill>
                  <a:srgbClr val="0070C0"/>
                </a:solidFill>
              </a:rPr>
              <a:t>you could print </a:t>
            </a:r>
            <a:r>
              <a:rPr lang="en-GB" sz="2000" dirty="0">
                <a:solidFill>
                  <a:srgbClr val="0070C0"/>
                </a:solidFill>
              </a:rPr>
              <a:t>page 5 as a worksheet.</a:t>
            </a:r>
          </a:p>
          <a:p>
            <a:endParaRPr lang="en-GB" sz="2000" dirty="0">
              <a:solidFill>
                <a:srgbClr val="0070C0"/>
              </a:solidFill>
            </a:endParaRPr>
          </a:p>
          <a:p>
            <a:endParaRPr lang="en-GB" sz="2000" dirty="0">
              <a:solidFill>
                <a:srgbClr val="0070C0"/>
              </a:solidFill>
            </a:endParaRPr>
          </a:p>
          <a:p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Find out more… </a:t>
            </a:r>
            <a:r>
              <a:rPr lang="en-GB" sz="2000" dirty="0">
                <a:solidFill>
                  <a:srgbClr val="0070C0"/>
                </a:solidFill>
              </a:rPr>
              <a:t>(page 6): 20 – 30 mins </a:t>
            </a:r>
          </a:p>
          <a:p>
            <a:r>
              <a:rPr lang="en-GB" sz="2000" dirty="0">
                <a:solidFill>
                  <a:srgbClr val="0070C0"/>
                </a:solidFill>
              </a:rPr>
              <a:t>Discussion and research.</a:t>
            </a:r>
          </a:p>
          <a:p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E22C57-FD54-40A0-AEBD-999E75A7D497}"/>
              </a:ext>
            </a:extLst>
          </p:cNvPr>
          <p:cNvSpPr txBox="1">
            <a:spLocks/>
          </p:cNvSpPr>
          <p:nvPr/>
        </p:nvSpPr>
        <p:spPr>
          <a:xfrm>
            <a:off x="838198" y="4997587"/>
            <a:ext cx="5181600" cy="11793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smtClean="0"/>
              <a:t>By th</a:t>
            </a:r>
            <a:r>
              <a:rPr lang="en-GB" sz="1800" dirty="0" smtClean="0"/>
              <a:t>e end of the lesson:</a:t>
            </a:r>
          </a:p>
          <a:p>
            <a:pPr marL="0" indent="0">
              <a:buNone/>
            </a:pPr>
            <a:r>
              <a:rPr lang="en-GB" sz="1800" dirty="0" smtClean="0"/>
              <a:t>I </a:t>
            </a:r>
            <a:r>
              <a:rPr lang="en-GB" sz="1800" dirty="0"/>
              <a:t>can…</a:t>
            </a:r>
            <a:endParaRPr lang="en-GB" sz="1800" dirty="0">
              <a:solidFill>
                <a:srgbClr val="FF0000"/>
              </a:solidFill>
            </a:endParaRP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Group examples of animals, plants and fungi/ micro-organisms.</a:t>
            </a:r>
            <a:r>
              <a:rPr lang="en-GB" sz="1800" dirty="0">
                <a:solidFill>
                  <a:srgbClr val="FF0000"/>
                </a:solidFill>
              </a:rPr>
              <a:t> </a:t>
            </a:r>
            <a:endParaRPr lang="en-GB" sz="1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D9418F-00D6-4FF9-B94B-9975B41823ED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7F3739-BE8E-4DEA-B82C-7D9E386EA083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3E3D1E-5D9F-4E60-B95D-190BA7EADA15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Living things and their habitats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0525B5-9B65-4FB3-AF95-6A060BCC4DA9}"/>
              </a:ext>
            </a:extLst>
          </p:cNvPr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Classification of living things and the work of Carl Linnaeus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4D2724-AEC4-465E-B815-09BCE5D79805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E4EE7A-4177-4401-AEAD-C984156A45D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8CE5E-304A-4A0E-B22D-E5B20205A71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19" name="Picture 18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C3A7CF5B-9313-4B80-B040-4ABFCBA6A07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7F827F-5FAB-4563-8F02-59EA9963AB0B}"/>
              </a:ext>
            </a:extLst>
          </p:cNvPr>
          <p:cNvSpPr txBox="1"/>
          <p:nvPr/>
        </p:nvSpPr>
        <p:spPr>
          <a:xfrm>
            <a:off x="162727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674C288-474A-4FDA-A73D-9BBC9F6123B0}" type="slidenum">
              <a:rPr lang="en-GB" smtClean="0">
                <a:solidFill>
                  <a:schemeClr val="bg1"/>
                </a:solidFill>
              </a:rPr>
              <a:t>2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8" name="Picture 17" descr="Notepad, Memo, Pencil, Writing, Note">
            <a:extLst>
              <a:ext uri="{FF2B5EF4-FFF2-40B4-BE49-F238E27FC236}">
                <a16:creationId xmlns:a16="http://schemas.microsoft.com/office/drawing/2014/main" id="{0BA3836B-C164-4BD7-83A3-E4FCB8F21E8B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390" y="4196858"/>
            <a:ext cx="835092" cy="800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B4565602-D1B4-4414-B646-F464EE52DBF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46608"/>
            <a:ext cx="1082042" cy="1082042"/>
          </a:xfrm>
          <a:prstGeom prst="rect">
            <a:avLst/>
          </a:prstGeom>
        </p:spPr>
      </p:pic>
      <p:pic>
        <p:nvPicPr>
          <p:cNvPr id="20" name="Picture 19" descr="Speech Bubbles, Comments, Orange, Bubble">
            <a:extLst>
              <a:ext uri="{FF2B5EF4-FFF2-40B4-BE49-F238E27FC236}">
                <a16:creationId xmlns:a16="http://schemas.microsoft.com/office/drawing/2014/main" id="{B21A1703-2FAB-4E84-884A-9698D3DA77D5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2428" y="5068344"/>
            <a:ext cx="905524" cy="993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1969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1799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sz="2400" dirty="0"/>
              <a:t>Talk or think about five different animals you already know. </a:t>
            </a:r>
          </a:p>
          <a:p>
            <a:r>
              <a:rPr lang="en-GB" sz="2400" dirty="0"/>
              <a:t>What makes an animal an animal?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>
                <a:solidFill>
                  <a:srgbClr val="0070C0"/>
                </a:solidFill>
              </a:rPr>
              <a:t>An </a:t>
            </a:r>
            <a:r>
              <a:rPr lang="en-GB" sz="2400" b="1" dirty="0">
                <a:solidFill>
                  <a:srgbClr val="0070C0"/>
                </a:solidFill>
              </a:rPr>
              <a:t>animal</a:t>
            </a:r>
            <a:r>
              <a:rPr lang="en-GB" sz="2400" dirty="0">
                <a:solidFill>
                  <a:srgbClr val="0070C0"/>
                </a:solidFill>
              </a:rPr>
              <a:t> is a living thing which can obtain and digest food. </a:t>
            </a:r>
          </a:p>
          <a:p>
            <a:r>
              <a:rPr lang="en-GB" sz="2400" dirty="0">
                <a:solidFill>
                  <a:srgbClr val="0070C0"/>
                </a:solidFill>
              </a:rPr>
              <a:t>Most animals are able to move around to find their food.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Plants come in many shapes and sizes. </a:t>
            </a:r>
          </a:p>
          <a:p>
            <a:r>
              <a:rPr lang="en-GB" sz="2400" dirty="0"/>
              <a:t>What makes plants different from animals?</a:t>
            </a:r>
            <a:endParaRPr lang="en-GB" sz="1800" i="1" dirty="0"/>
          </a:p>
          <a:p>
            <a:pPr marL="0" indent="0">
              <a:buNone/>
            </a:pPr>
            <a:r>
              <a:rPr lang="en-GB" sz="1800" i="1" dirty="0"/>
              <a:t>Watch this short BBC clip about plants</a:t>
            </a:r>
          </a:p>
          <a:p>
            <a:pPr marL="0" indent="0">
              <a:buNone/>
            </a:pPr>
            <a:r>
              <a:rPr lang="en-GB" sz="1800" dirty="0">
                <a:hlinkClick r:id="rId3"/>
              </a:rPr>
              <a:t>https://www.bbc.co.uk/bitesize/clips/z2k4d2p</a:t>
            </a: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r>
              <a:rPr lang="en-GB" sz="2400" dirty="0">
                <a:solidFill>
                  <a:srgbClr val="0070C0"/>
                </a:solidFill>
              </a:rPr>
              <a:t>Plants make their own food in </a:t>
            </a:r>
            <a:r>
              <a:rPr lang="en-GB" sz="2400">
                <a:solidFill>
                  <a:srgbClr val="0070C0"/>
                </a:solidFill>
              </a:rPr>
              <a:t>their leaves using </a:t>
            </a:r>
            <a:r>
              <a:rPr lang="en-GB" sz="2400" dirty="0">
                <a:solidFill>
                  <a:srgbClr val="0070C0"/>
                </a:solidFill>
              </a:rPr>
              <a:t>air, sunlight and water.</a:t>
            </a:r>
          </a:p>
          <a:p>
            <a:pPr marL="0" indent="0">
              <a:buNone/>
            </a:pPr>
            <a:endParaRPr lang="en-GB" sz="1800" i="1" dirty="0"/>
          </a:p>
        </p:txBody>
      </p:sp>
      <p:pic>
        <p:nvPicPr>
          <p:cNvPr id="12" name="Picture 11" descr="School of Fish in Body of Water">
            <a:extLst>
              <a:ext uri="{FF2B5EF4-FFF2-40B4-BE49-F238E27FC236}">
                <a16:creationId xmlns:a16="http://schemas.microsoft.com/office/drawing/2014/main" id="{BAD02A2B-0E06-4F42-8F22-D52F7DD846C4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468" y="2955666"/>
            <a:ext cx="2047486" cy="1383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Pride of Lions">
            <a:extLst>
              <a:ext uri="{FF2B5EF4-FFF2-40B4-BE49-F238E27FC236}">
                <a16:creationId xmlns:a16="http://schemas.microsoft.com/office/drawing/2014/main" id="{11D2BC00-DFFB-4FFE-9F8D-68860AED65E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807" y="2737332"/>
            <a:ext cx="2047486" cy="13833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D1FA60-ED12-4A13-9DA3-FD2EBF8CC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3</a:t>
            </a:fld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FDF4C0-C224-46E5-9D67-7672FBFC28EB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C498DC-383D-4B5D-90C9-74B254E75BE6}"/>
              </a:ext>
            </a:extLst>
          </p:cNvPr>
          <p:cNvSpPr/>
          <p:nvPr/>
        </p:nvSpPr>
        <p:spPr>
          <a:xfrm>
            <a:off x="0" y="6412836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2B1460-68BA-41EA-8E04-FE8CEB44D387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Explore, review, think, talk….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BC067D-E150-42C8-9D17-25B92C153A9D}"/>
              </a:ext>
            </a:extLst>
          </p:cNvPr>
          <p:cNvSpPr txBox="1"/>
          <p:nvPr/>
        </p:nvSpPr>
        <p:spPr>
          <a:xfrm>
            <a:off x="1468072" y="500744"/>
            <a:ext cx="84299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What do you already know about grouping or classifying living things?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CE5610-FD66-484D-ABD1-35E31FB26A29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(5-10 minutes)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87122AC-BA51-4544-985E-99A5969DA1C3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67CFBB1-972D-4335-9632-0211EFA7F822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75F929-0179-4726-B990-35716BACECB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3" name="Picture 22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A216C370-FCE0-44A3-AB78-64E1D2CB621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7557637-2707-4CF1-B0B2-AFE0B2FC8EAC}"/>
              </a:ext>
            </a:extLst>
          </p:cNvPr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BACC4002-0F26-4D68-B110-598710F50EEB}" type="slidenum">
              <a:rPr lang="en-GB" smtClean="0">
                <a:solidFill>
                  <a:schemeClr val="bg1"/>
                </a:solidFill>
              </a:rPr>
              <a:t>3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 descr="green-leafed plant">
            <a:extLst>
              <a:ext uri="{FF2B5EF4-FFF2-40B4-BE49-F238E27FC236}">
                <a16:creationId xmlns:a16="http://schemas.microsoft.com/office/drawing/2014/main" id="{9D8B3B1D-10DB-4DDD-B021-A02438444A46}"/>
              </a:ext>
            </a:extLst>
          </p:cNvPr>
          <p:cNvPicPr/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738" y="3800179"/>
            <a:ext cx="2051482" cy="1237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photo of fully bloomed orange petaled flower plant">
            <a:extLst>
              <a:ext uri="{FF2B5EF4-FFF2-40B4-BE49-F238E27FC236}">
                <a16:creationId xmlns:a16="http://schemas.microsoft.com/office/drawing/2014/main" id="{BE539EC0-A79A-4747-8D4C-1828D3ABF895}"/>
              </a:ext>
            </a:extLst>
          </p:cNvPr>
          <p:cNvPicPr/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96" b="33716"/>
          <a:stretch/>
        </p:blipFill>
        <p:spPr bwMode="auto">
          <a:xfrm>
            <a:off x="6859774" y="3591855"/>
            <a:ext cx="1511870" cy="12375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69BD83B2-3228-4BFB-88D6-FB39A691FBF3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46608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30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26385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>
              <a:lnSpc>
                <a:spcPct val="110000"/>
              </a:lnSpc>
            </a:pPr>
            <a:r>
              <a:rPr lang="en-GB" sz="2000" dirty="0"/>
              <a:t>Watch this clip about Carl Linnaeus. </a:t>
            </a:r>
          </a:p>
          <a:p>
            <a:pPr>
              <a:lnSpc>
                <a:spcPct val="110000"/>
              </a:lnSpc>
            </a:pPr>
            <a:r>
              <a:rPr lang="en-GB" sz="2000" dirty="0"/>
              <a:t>He was an eighteenth century scientist interested in organising plants and animals into groups. He wasn’t successful first time! </a:t>
            </a:r>
          </a:p>
          <a:p>
            <a:pPr marL="0" indent="0">
              <a:buNone/>
            </a:pPr>
            <a:r>
              <a:rPr lang="en-GB" sz="1800" dirty="0">
                <a:hlinkClick r:id="rId3"/>
              </a:rPr>
              <a:t>https://www.tigtagworld.co.uk/film/carl-linnaeus-PRM00688/</a:t>
            </a:r>
            <a:endParaRPr lang="en-GB" sz="1800" dirty="0"/>
          </a:p>
          <a:p>
            <a:r>
              <a:rPr lang="en-GB" sz="2000" dirty="0"/>
              <a:t>How did Linnaeus simplify the names of plants and animals?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2" y="1626385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Linnaeus realised living things can be grouped according to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characteristics.</a:t>
            </a:r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He gave each living thing a two-part Latin name.</a:t>
            </a:r>
            <a:endParaRPr lang="en-GB" sz="2000" b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GB" sz="20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two main groups of living things are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animals </a:t>
            </a:r>
            <a:r>
              <a:rPr lang="en-GB" sz="20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plants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en-GB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GB" sz="20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Other living things include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fungi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micro-organisms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such as mushrooms, yeast and bacteria.</a:t>
            </a:r>
            <a:endParaRPr lang="en-GB" sz="2000" b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en-GB" sz="2400" dirty="0"/>
              <a:t> 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11" name="Picture 10" descr="Mushroom, Nature, White, Raindrop">
            <a:extLst>
              <a:ext uri="{FF2B5EF4-FFF2-40B4-BE49-F238E27FC236}">
                <a16:creationId xmlns:a16="http://schemas.microsoft.com/office/drawing/2014/main" id="{E54DD152-78BA-4948-99DC-BD010E245F5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041" y="4622160"/>
            <a:ext cx="1711557" cy="1320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Koli Bacteria, Escherichia Coli">
            <a:extLst>
              <a:ext uri="{FF2B5EF4-FFF2-40B4-BE49-F238E27FC236}">
                <a16:creationId xmlns:a16="http://schemas.microsoft.com/office/drawing/2014/main" id="{9AAE43D8-8269-43BC-8F6B-ED79CC9FED88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2" y="4627504"/>
            <a:ext cx="1711558" cy="132053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E933D13-2E13-426F-8889-57DB07D52A00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6AB09C-B8E5-42A4-B189-890047EBC83B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F2C311-02AA-4EF7-B87F-16A20FEE5352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Watch, read, listen…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D6F00-3F95-4C86-9E3A-2134F398488C}"/>
              </a:ext>
            </a:extLst>
          </p:cNvPr>
          <p:cNvSpPr txBox="1"/>
          <p:nvPr/>
        </p:nvSpPr>
        <p:spPr>
          <a:xfrm>
            <a:off x="1468072" y="500744"/>
            <a:ext cx="97132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Living things can be grouped into animals, plants, fungi and micro-organisms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4B3DDCF-3F51-4AAE-B72D-05FA9D1C3922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(5-10 minutes)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629D61-E092-4B1E-ABDD-D03F630CD850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4F9788D-7153-4ACB-9E7E-92A934BFEBE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79F925-C708-41E8-A60E-874E22A10BB0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2" name="Picture 21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329569BE-8C42-470D-AD08-3554ABA2F08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D6CAE3C-4905-4FCB-9154-AF98DBB51F41}"/>
              </a:ext>
            </a:extLst>
          </p:cNvPr>
          <p:cNvSpPr txBox="1"/>
          <p:nvPr/>
        </p:nvSpPr>
        <p:spPr>
          <a:xfrm>
            <a:off x="147782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24" name="Picture 23" descr="green elephant ear plant near waterfalls">
            <a:extLst>
              <a:ext uri="{FF2B5EF4-FFF2-40B4-BE49-F238E27FC236}">
                <a16:creationId xmlns:a16="http://schemas.microsoft.com/office/drawing/2014/main" id="{9EDCB969-BBD3-4B8D-BA3E-2BA28444E7B2}"/>
              </a:ext>
            </a:extLst>
          </p:cNvPr>
          <p:cNvPicPr/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10" b="2681"/>
          <a:stretch/>
        </p:blipFill>
        <p:spPr bwMode="auto">
          <a:xfrm>
            <a:off x="3311370" y="1779060"/>
            <a:ext cx="1404373" cy="11470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 descr="Water Lily, Red, Pond, Flower, Bloom">
            <a:extLst>
              <a:ext uri="{FF2B5EF4-FFF2-40B4-BE49-F238E27FC236}">
                <a16:creationId xmlns:a16="http://schemas.microsoft.com/office/drawing/2014/main" id="{A2B74D8E-17B5-4101-A75E-F1F3583CBB7E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087" y="2352582"/>
            <a:ext cx="1404373" cy="1076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three elephants walking on grass field during day">
            <a:extLst>
              <a:ext uri="{FF2B5EF4-FFF2-40B4-BE49-F238E27FC236}">
                <a16:creationId xmlns:a16="http://schemas.microsoft.com/office/drawing/2014/main" id="{3419059F-6FA3-4241-99AB-8A4A78087D7D}"/>
              </a:ext>
            </a:extLst>
          </p:cNvPr>
          <p:cNvPicPr/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64" b="9950"/>
          <a:stretch/>
        </p:blipFill>
        <p:spPr bwMode="auto">
          <a:xfrm>
            <a:off x="1064621" y="1781277"/>
            <a:ext cx="1518781" cy="11448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 descr="white gold fish">
            <a:extLst>
              <a:ext uri="{FF2B5EF4-FFF2-40B4-BE49-F238E27FC236}">
                <a16:creationId xmlns:a16="http://schemas.microsoft.com/office/drawing/2014/main" id="{139F7AE3-B2D7-449E-825E-AC87136317AF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21906" r="19698" b="33716"/>
          <a:stretch/>
        </p:blipFill>
        <p:spPr bwMode="auto">
          <a:xfrm>
            <a:off x="2262255" y="2443578"/>
            <a:ext cx="891532" cy="9854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D88A1461-8360-4CF3-BDEA-FF4420A05DD0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46608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02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34" y="257452"/>
            <a:ext cx="3317289" cy="622546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7030A0"/>
                </a:solidFill>
              </a:rPr>
              <a:t>Classify these living things by grouping into Animals, Plants and  Fungi / Micro-organisms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2200" dirty="0">
                <a:solidFill>
                  <a:srgbClr val="7030A0"/>
                </a:solidFill>
              </a:rPr>
              <a:t>goldfish, bacteria, mushroom, toadstool, kingfisher, fern, oak tree, moss,  wasp, spider, seagrass, yeast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200" dirty="0">
                <a:solidFill>
                  <a:srgbClr val="7030A0"/>
                </a:solidFill>
              </a:rPr>
              <a:t>Add more examples of your own.</a:t>
            </a:r>
            <a:endParaRPr lang="en-GB" sz="2200" dirty="0">
              <a:solidFill>
                <a:schemeClr val="tx1"/>
              </a:solidFill>
            </a:endParaRPr>
          </a:p>
          <a:p>
            <a:endParaRPr lang="en-GB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3751487" y="146767"/>
            <a:ext cx="7712155" cy="65747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I can g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roup examples of animals, plants and fungi / micro-organisms 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9" name="Picture 8" descr="white gold fish">
            <a:extLst>
              <a:ext uri="{FF2B5EF4-FFF2-40B4-BE49-F238E27FC236}">
                <a16:creationId xmlns:a16="http://schemas.microsoft.com/office/drawing/2014/main" id="{A0E9327D-3F90-4F27-9092-E66221145E5A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21906" r="19698" b="33716"/>
          <a:stretch/>
        </p:blipFill>
        <p:spPr bwMode="auto">
          <a:xfrm>
            <a:off x="405366" y="1166183"/>
            <a:ext cx="891532" cy="9854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red and white mushrooms">
            <a:extLst>
              <a:ext uri="{FF2B5EF4-FFF2-40B4-BE49-F238E27FC236}">
                <a16:creationId xmlns:a16="http://schemas.microsoft.com/office/drawing/2014/main" id="{F45BE7DE-6561-40C6-AFD3-F01CBCC1749D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2" t="17558" r="20762" b="32427"/>
          <a:stretch/>
        </p:blipFill>
        <p:spPr bwMode="auto">
          <a:xfrm>
            <a:off x="405366" y="2402738"/>
            <a:ext cx="1027494" cy="6575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 descr="leafless tree">
            <a:extLst>
              <a:ext uri="{FF2B5EF4-FFF2-40B4-BE49-F238E27FC236}">
                <a16:creationId xmlns:a16="http://schemas.microsoft.com/office/drawing/2014/main" id="{1C875BF5-1BE6-4188-A8D0-D99E3956D9C6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69" t="48167" r="32861" b="5058"/>
          <a:stretch/>
        </p:blipFill>
        <p:spPr bwMode="auto">
          <a:xfrm>
            <a:off x="403127" y="3370184"/>
            <a:ext cx="893771" cy="8481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 descr="green grasses">
            <a:extLst>
              <a:ext uri="{FF2B5EF4-FFF2-40B4-BE49-F238E27FC236}">
                <a16:creationId xmlns:a16="http://schemas.microsoft.com/office/drawing/2014/main" id="{A644E7D2-5D75-4374-AC38-E96DD0E60096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681" y="3484985"/>
            <a:ext cx="812260" cy="6185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Mushroom, Nature, White, Raindrop">
            <a:extLst>
              <a:ext uri="{FF2B5EF4-FFF2-40B4-BE49-F238E27FC236}">
                <a16:creationId xmlns:a16="http://schemas.microsoft.com/office/drawing/2014/main" id="{90A29115-D88C-45C2-B78F-7A63D4ED0D54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91" y="1213135"/>
            <a:ext cx="1026777" cy="891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Hornet, Insect, Wasp, Sting, Animal">
            <a:extLst>
              <a:ext uri="{FF2B5EF4-FFF2-40B4-BE49-F238E27FC236}">
                <a16:creationId xmlns:a16="http://schemas.microsoft.com/office/drawing/2014/main" id="{92E90C12-7678-4008-8C26-182269686015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3" t="24235" r="22677" b="20471"/>
          <a:stretch/>
        </p:blipFill>
        <p:spPr bwMode="auto">
          <a:xfrm>
            <a:off x="2478724" y="3484985"/>
            <a:ext cx="893771" cy="6185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 descr="blue and brown bird on brown tree branch">
            <a:extLst>
              <a:ext uri="{FF2B5EF4-FFF2-40B4-BE49-F238E27FC236}">
                <a16:creationId xmlns:a16="http://schemas.microsoft.com/office/drawing/2014/main" id="{32920844-3BF3-4BF0-B7E7-818383AB901D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41" t="3293" r="784" b="941"/>
          <a:stretch/>
        </p:blipFill>
        <p:spPr bwMode="auto">
          <a:xfrm>
            <a:off x="1521332" y="2289667"/>
            <a:ext cx="766445" cy="9132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 descr="Koli Bacteria, Escherichia Coli">
            <a:extLst>
              <a:ext uri="{FF2B5EF4-FFF2-40B4-BE49-F238E27FC236}">
                <a16:creationId xmlns:a16="http://schemas.microsoft.com/office/drawing/2014/main" id="{93CC2223-91D2-47C9-9E53-87CFE0AE826A}"/>
              </a:ext>
            </a:extLst>
          </p:cNvPr>
          <p:cNvPicPr/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860" y="1330095"/>
            <a:ext cx="909903" cy="657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Brown Yellow Black Cross Orb Weaver Spider">
            <a:extLst>
              <a:ext uri="{FF2B5EF4-FFF2-40B4-BE49-F238E27FC236}">
                <a16:creationId xmlns:a16="http://schemas.microsoft.com/office/drawing/2014/main" id="{E95B8D5A-38B0-466E-AB62-23447E5123A6}"/>
              </a:ext>
            </a:extLst>
          </p:cNvPr>
          <p:cNvPicPr/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27" y="4386869"/>
            <a:ext cx="942377" cy="657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Green Leaf Plant">
            <a:extLst>
              <a:ext uri="{FF2B5EF4-FFF2-40B4-BE49-F238E27FC236}">
                <a16:creationId xmlns:a16="http://schemas.microsoft.com/office/drawing/2014/main" id="{8F324EFA-FA65-4F49-BA0C-FEBA6432BACF}"/>
              </a:ext>
            </a:extLst>
          </p:cNvPr>
          <p:cNvPicPr/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077" y="2289668"/>
            <a:ext cx="766445" cy="913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26BD44E-F40B-4E0F-92CB-B9E003C78266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r="-830" b="18714"/>
          <a:stretch/>
        </p:blipFill>
        <p:spPr>
          <a:xfrm>
            <a:off x="3993202" y="574548"/>
            <a:ext cx="6153975" cy="5591271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0742BEA5-4E9D-4148-B8C0-D03391A85B92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588E099-A086-4989-9AAD-FE3A20EDAC8F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F6D72D2-C64A-44CA-952D-A9F8E45672D0}"/>
              </a:ext>
            </a:extLst>
          </p:cNvPr>
          <p:cNvSpPr txBox="1"/>
          <p:nvPr/>
        </p:nvSpPr>
        <p:spPr>
          <a:xfrm>
            <a:off x="177916" y="6466169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09A22B6-0086-4BE4-A239-746F8055627F}" type="slidenum">
              <a:rPr lang="en-GB" smtClean="0"/>
              <a:t>5</a:t>
            </a:fld>
            <a:endParaRPr lang="en-GB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978D5E2B-DBE4-45BA-85B2-55B9FC25C0C3}"/>
              </a:ext>
            </a:extLst>
          </p:cNvPr>
          <p:cNvPicPr/>
          <p:nvPr/>
        </p:nvPicPr>
        <p:blipFill rotWithShape="1"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8" t="23574" r="5739" b="9247"/>
          <a:stretch/>
        </p:blipFill>
        <p:spPr bwMode="auto">
          <a:xfrm>
            <a:off x="2443191" y="4301835"/>
            <a:ext cx="929304" cy="7426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8C5B6D-46F9-4980-BA27-D2EA8CF6489F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331"/>
          <a:stretch/>
        </p:blipFill>
        <p:spPr>
          <a:xfrm>
            <a:off x="1432860" y="4378280"/>
            <a:ext cx="929304" cy="66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772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38307"/>
            <a:ext cx="5181600" cy="48209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BBC bitesize on micro-organisms:</a:t>
            </a:r>
          </a:p>
          <a:p>
            <a:pPr marL="0" indent="0">
              <a:buNone/>
            </a:pPr>
            <a:r>
              <a:rPr lang="en-GB" sz="2000" dirty="0">
                <a:hlinkClick r:id="rId3"/>
              </a:rPr>
              <a:t>https://www.bbc.co.uk/bitesize/topics/zfxxsbk/articles/zsgtrwx</a:t>
            </a:r>
            <a:endParaRPr lang="en-GB" sz="2000" dirty="0"/>
          </a:p>
          <a:p>
            <a:r>
              <a:rPr lang="en-GB" sz="2000" dirty="0"/>
              <a:t>Viruses are similar to bacteria, but are not classified as ‘living things’ because they need a host organism to survive.</a:t>
            </a:r>
          </a:p>
          <a:p>
            <a:r>
              <a:rPr lang="en-GB" sz="2000" dirty="0"/>
              <a:t>Bacteria can be helpful or harmful.</a:t>
            </a:r>
          </a:p>
          <a:p>
            <a:r>
              <a:rPr lang="en-GB" sz="2000" dirty="0"/>
              <a:t>Viruses are usually harmful and can cause diseases, like Coronavirus Covid-19.</a:t>
            </a: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2" y="1338307"/>
            <a:ext cx="5181600" cy="48209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Fungi are different to plants, even though many are found in soil.</a:t>
            </a:r>
          </a:p>
          <a:p>
            <a:r>
              <a:rPr lang="en-GB" sz="2000" dirty="0"/>
              <a:t>Find out more about how fungi grow and reproduce.</a:t>
            </a:r>
          </a:p>
          <a:p>
            <a:r>
              <a:rPr lang="en-GB" sz="2000" dirty="0">
                <a:hlinkClick r:id="rId4"/>
              </a:rPr>
              <a:t>https://www.kew.org/sites/default/files/2020-02/What-are-fungi-infographic-KS2.pdf</a:t>
            </a:r>
            <a:endParaRPr lang="en-GB" sz="2000" dirty="0"/>
          </a:p>
          <a:p>
            <a:r>
              <a:rPr lang="en-GB" sz="2000" dirty="0"/>
              <a:t>BBC clips on fungi: </a:t>
            </a:r>
            <a:r>
              <a:rPr lang="en-GB" sz="2000" dirty="0">
                <a:hlinkClick r:id="rId5"/>
              </a:rPr>
              <a:t>https://www.youtube.com/watch?v=vZ5Me4N_XXE</a:t>
            </a:r>
            <a:endParaRPr lang="en-GB" sz="2000" dirty="0"/>
          </a:p>
          <a:p>
            <a:r>
              <a:rPr lang="en-GB" sz="2000" dirty="0">
                <a:hlinkClick r:id="rId6"/>
              </a:rPr>
              <a:t>https://www.youtube.com/watch?v=puDkLFcCZyI</a:t>
            </a:r>
            <a:endParaRPr lang="en-GB" sz="2000" dirty="0"/>
          </a:p>
          <a:p>
            <a:r>
              <a:rPr lang="en-GB" sz="2000" dirty="0">
                <a:hlinkClick r:id="rId7"/>
              </a:rPr>
              <a:t>https://www.youtube.com/watch?v=33-3UCTRZWM</a:t>
            </a:r>
            <a:endParaRPr lang="en-GB" sz="2000" dirty="0"/>
          </a:p>
          <a:p>
            <a:r>
              <a:rPr lang="en-GB" sz="2000" dirty="0"/>
              <a:t>You may like to make a short fact file.</a:t>
            </a:r>
          </a:p>
          <a:p>
            <a:endParaRPr lang="en-GB" sz="2000" dirty="0"/>
          </a:p>
        </p:txBody>
      </p:sp>
      <p:pic>
        <p:nvPicPr>
          <p:cNvPr id="9" name="Picture 8" descr="Virus, Microscope, Infection, Illness">
            <a:extLst>
              <a:ext uri="{FF2B5EF4-FFF2-40B4-BE49-F238E27FC236}">
                <a16:creationId xmlns:a16="http://schemas.microsoft.com/office/drawing/2014/main" id="{C59F514E-F8E0-487A-8A7A-6394E1499F70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075" b="287"/>
          <a:stretch/>
        </p:blipFill>
        <p:spPr bwMode="auto">
          <a:xfrm>
            <a:off x="1118586" y="4724885"/>
            <a:ext cx="1926411" cy="12320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Koli Bacteria, Escherichia Coli">
            <a:extLst>
              <a:ext uri="{FF2B5EF4-FFF2-40B4-BE49-F238E27FC236}">
                <a16:creationId xmlns:a16="http://schemas.microsoft.com/office/drawing/2014/main" id="{0A4F7668-5EA5-47C3-933A-9AAF5B94D2CD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526" y="4724885"/>
            <a:ext cx="1926411" cy="123203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139414C-F69D-45FD-B7AA-857EBC246C29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74AC9AB-5C40-419C-AB9A-163D3D13A4A8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0173D6C-DD22-4BE8-9DD3-46C2F5CF7325}"/>
              </a:ext>
            </a:extLst>
          </p:cNvPr>
          <p:cNvSpPr txBox="1"/>
          <p:nvPr/>
        </p:nvSpPr>
        <p:spPr>
          <a:xfrm>
            <a:off x="1468072" y="-35644"/>
            <a:ext cx="10226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Find out more…about micro-organisms and fungi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1B842A-8415-4B17-8FEF-C77DF04C6304}"/>
              </a:ext>
            </a:extLst>
          </p:cNvPr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Optional activity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7389283-425E-4252-A2A0-12FD8CA5FEAE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(20 – 30 minutes)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DA738F7-C758-4461-998C-53A7E3833A1C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74AE323-E113-4AC6-855C-FD96431B3B56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E794CD-1E7D-4932-8306-3E19685F65D3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0" name="Picture 19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5EE87E35-6F48-478F-982C-92A41DD3C015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3C7119-6A07-4413-9C23-392F66B0DA9D}"/>
              </a:ext>
            </a:extLst>
          </p:cNvPr>
          <p:cNvSpPr txBox="1"/>
          <p:nvPr/>
        </p:nvSpPr>
        <p:spPr>
          <a:xfrm>
            <a:off x="177916" y="6445614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78314E36-4335-4980-9CD7-A3C0E0C1A3AD}" type="slidenum">
              <a:rPr lang="en-GB" smtClean="0">
                <a:solidFill>
                  <a:schemeClr val="bg1"/>
                </a:solidFill>
              </a:rPr>
              <a:t>6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2" name="Picture 21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51434378-DFD4-42B0-9022-6F1AD92655A1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46608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86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48070" y="295184"/>
            <a:ext cx="10697592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</a:rPr>
              <a:t>Glossary of terms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Animal: </a:t>
            </a:r>
            <a:r>
              <a:rPr lang="en-GB" dirty="0">
                <a:solidFill>
                  <a:schemeClr val="tx1"/>
                </a:solidFill>
              </a:rPr>
              <a:t>An </a:t>
            </a:r>
            <a:r>
              <a:rPr lang="en-GB" b="1" dirty="0">
                <a:solidFill>
                  <a:schemeClr val="tx1"/>
                </a:solidFill>
              </a:rPr>
              <a:t>animal </a:t>
            </a:r>
            <a:r>
              <a:rPr lang="en-GB" dirty="0">
                <a:solidFill>
                  <a:schemeClr val="tx1"/>
                </a:solidFill>
              </a:rPr>
              <a:t>is a living thing which can obtain</a:t>
            </a:r>
            <a:r>
              <a:rPr lang="en-GB" dirty="0"/>
              <a:t> and digest food</a:t>
            </a:r>
            <a:r>
              <a:rPr lang="en-GB" dirty="0">
                <a:solidFill>
                  <a:schemeClr val="tx1"/>
                </a:solidFill>
              </a:rPr>
              <a:t>. Examples include fish, birds, insects, spiders and humans.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Characteristic: </a:t>
            </a:r>
            <a:r>
              <a:rPr lang="en-GB" b="1" dirty="0">
                <a:solidFill>
                  <a:schemeClr val="tx1"/>
                </a:solidFill>
              </a:rPr>
              <a:t>Characteristics </a:t>
            </a:r>
            <a:r>
              <a:rPr lang="en-GB" dirty="0">
                <a:solidFill>
                  <a:schemeClr val="tx1"/>
                </a:solidFill>
              </a:rPr>
              <a:t>are features of living things which help scientists </a:t>
            </a:r>
            <a:r>
              <a:rPr lang="en-GB" b="1" dirty="0">
                <a:solidFill>
                  <a:schemeClr val="tx1"/>
                </a:solidFill>
              </a:rPr>
              <a:t>classify </a:t>
            </a:r>
            <a:r>
              <a:rPr lang="en-GB" dirty="0">
                <a:solidFill>
                  <a:schemeClr val="tx1"/>
                </a:solidFill>
              </a:rPr>
              <a:t>them.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 </a:t>
            </a:r>
            <a:endParaRPr lang="en-GB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Classification: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chemeClr val="tx1"/>
                </a:solidFill>
              </a:rPr>
              <a:t>Classification </a:t>
            </a:r>
            <a:r>
              <a:rPr lang="en-GB" dirty="0"/>
              <a:t>is the method scientists use to group living things.</a:t>
            </a: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Fungus:</a:t>
            </a:r>
            <a:r>
              <a:rPr lang="en-GB" dirty="0">
                <a:solidFill>
                  <a:schemeClr val="tx1"/>
                </a:solidFill>
              </a:rPr>
              <a:t> A </a:t>
            </a:r>
            <a:r>
              <a:rPr lang="en-GB" b="1" dirty="0">
                <a:solidFill>
                  <a:schemeClr val="tx1"/>
                </a:solidFill>
              </a:rPr>
              <a:t>fungus </a:t>
            </a:r>
            <a:r>
              <a:rPr lang="en-GB" dirty="0">
                <a:solidFill>
                  <a:schemeClr val="tx1"/>
                </a:solidFill>
              </a:rPr>
              <a:t>(plural </a:t>
            </a:r>
            <a:r>
              <a:rPr lang="en-GB" b="1" dirty="0">
                <a:solidFill>
                  <a:schemeClr val="tx1"/>
                </a:solidFill>
              </a:rPr>
              <a:t>fungi) </a:t>
            </a:r>
            <a:r>
              <a:rPr lang="en-GB" dirty="0">
                <a:solidFill>
                  <a:schemeClr val="tx1"/>
                </a:solidFill>
              </a:rPr>
              <a:t>is a living thing which </a:t>
            </a:r>
            <a:r>
              <a:rPr lang="en-GB" dirty="0"/>
              <a:t>breaks down dead matter around it, and uses it as food. Examples include mushrooms and toadstools.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Micro-organism:</a:t>
            </a:r>
            <a:r>
              <a:rPr lang="en-GB" b="1" dirty="0">
                <a:solidFill>
                  <a:schemeClr val="tx1"/>
                </a:solidFill>
              </a:rPr>
              <a:t> Micro-organisms</a:t>
            </a:r>
            <a:r>
              <a:rPr lang="en-GB" dirty="0">
                <a:solidFill>
                  <a:schemeClr val="tx1"/>
                </a:solidFill>
              </a:rPr>
              <a:t> are small living things, including bacteria and yeast. 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Plant: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b="1" dirty="0">
                <a:solidFill>
                  <a:schemeClr val="tx1"/>
                </a:solidFill>
              </a:rPr>
              <a:t>plant </a:t>
            </a:r>
            <a:r>
              <a:rPr lang="en-GB" dirty="0">
                <a:solidFill>
                  <a:schemeClr val="tx1"/>
                </a:solidFill>
              </a:rPr>
              <a:t>is a living thing which can make its own food. Examples include trees, ferns, mosses and flowering plants.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Virus: </a:t>
            </a: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b="1" dirty="0">
                <a:solidFill>
                  <a:schemeClr val="tx1"/>
                </a:solidFill>
              </a:rPr>
              <a:t>virus </a:t>
            </a:r>
            <a:r>
              <a:rPr lang="en-GB" dirty="0">
                <a:solidFill>
                  <a:schemeClr val="tx1"/>
                </a:solidFill>
              </a:rPr>
              <a:t>is sometimes called a micro-organism </a:t>
            </a:r>
            <a:r>
              <a:rPr lang="en-GB" dirty="0"/>
              <a:t>but it is not classified as a  ‘living thing’ because it needs a host organism to survive.</a:t>
            </a:r>
          </a:p>
          <a:p>
            <a:pPr marL="0" indent="0"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8820719-B322-4428-9BCE-2C4D3A7F3F33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3889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1979720" y="228599"/>
            <a:ext cx="7784976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Possible learning outcome for reviewing your work.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I can group examples of animals, plants and fungi / micro –organisms.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F05092D-00EB-4322-B1AD-7FE5F2B5426B}"/>
              </a:ext>
            </a:extLst>
          </p:cNvPr>
          <p:cNvGrpSpPr/>
          <p:nvPr/>
        </p:nvGrpSpPr>
        <p:grpSpPr>
          <a:xfrm>
            <a:off x="257452" y="328474"/>
            <a:ext cx="1544715" cy="2423604"/>
            <a:chOff x="257452" y="328474"/>
            <a:chExt cx="1544715" cy="2423604"/>
          </a:xfrm>
        </p:grpSpPr>
        <p:sp>
          <p:nvSpPr>
            <p:cNvPr id="9" name="Speech Bubble: Rectangle with Corners Rounded 8">
              <a:extLst>
                <a:ext uri="{FF2B5EF4-FFF2-40B4-BE49-F238E27FC236}">
                  <a16:creationId xmlns:a16="http://schemas.microsoft.com/office/drawing/2014/main" id="{A8C9C08A-5F69-4C7F-9808-D636C3B229D9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48132"/>
                <a:gd name="adj2" fmla="val 71658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B73E1E7-A502-4D09-A2C3-C33A78B5EEE1}"/>
                </a:ext>
              </a:extLst>
            </p:cNvPr>
            <p:cNvSpPr txBox="1"/>
            <p:nvPr/>
          </p:nvSpPr>
          <p:spPr>
            <a:xfrm>
              <a:off x="346229" y="390617"/>
              <a:ext cx="1453718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Plants include trees, mosses, ferns, grasses and many flowering plants. </a:t>
              </a:r>
            </a:p>
            <a:p>
              <a:endParaRPr lang="en-GB" sz="1400" dirty="0"/>
            </a:p>
            <a:p>
              <a:r>
                <a:rPr lang="en-GB" sz="1400" dirty="0"/>
                <a:t>Plants in the sea include seagrass and some types of seaweed. 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A2642E7-8EAA-40C5-831A-113708AF716E}"/>
              </a:ext>
            </a:extLst>
          </p:cNvPr>
          <p:cNvGrpSpPr/>
          <p:nvPr/>
        </p:nvGrpSpPr>
        <p:grpSpPr>
          <a:xfrm>
            <a:off x="257451" y="3588059"/>
            <a:ext cx="1544715" cy="2423604"/>
            <a:chOff x="257452" y="328474"/>
            <a:chExt cx="1544715" cy="2423604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47A89332-1B14-4FB3-A024-47699FE83837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48132"/>
                <a:gd name="adj2" fmla="val 71658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67BDEE9-E718-433B-A9DA-B623DB735987}"/>
                </a:ext>
              </a:extLst>
            </p:cNvPr>
            <p:cNvSpPr txBox="1"/>
            <p:nvPr/>
          </p:nvSpPr>
          <p:spPr>
            <a:xfrm>
              <a:off x="346229" y="390617"/>
              <a:ext cx="136716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Animals include minibeasts such as insects, spiders and worms. They also include birds, fish, reptiles, mammals and amphibians.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7B041C9-385C-4F4E-BD0D-B3B5569D40B3}"/>
              </a:ext>
            </a:extLst>
          </p:cNvPr>
          <p:cNvGrpSpPr/>
          <p:nvPr/>
        </p:nvGrpSpPr>
        <p:grpSpPr>
          <a:xfrm>
            <a:off x="9853474" y="328474"/>
            <a:ext cx="1544715" cy="2423604"/>
            <a:chOff x="257452" y="328474"/>
            <a:chExt cx="1544715" cy="2423604"/>
          </a:xfrm>
        </p:grpSpPr>
        <p:sp>
          <p:nvSpPr>
            <p:cNvPr id="16" name="Speech Bubble: Rectangle with Corners Rounded 15">
              <a:extLst>
                <a:ext uri="{FF2B5EF4-FFF2-40B4-BE49-F238E27FC236}">
                  <a16:creationId xmlns:a16="http://schemas.microsoft.com/office/drawing/2014/main" id="{675B1D88-4FCB-4C24-B8E8-0DA042788D63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B9B6DBD-D9D3-4AE3-A8E3-613111475979}"/>
                </a:ext>
              </a:extLst>
            </p:cNvPr>
            <p:cNvSpPr txBox="1"/>
            <p:nvPr/>
          </p:nvSpPr>
          <p:spPr>
            <a:xfrm>
              <a:off x="346229" y="390617"/>
              <a:ext cx="1367161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Microorganisms can be ‘good’ or ‘bad’. Many bacteria live in our gut. Bacteria can also cause diseases.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C32AB04-FD7B-455C-B037-2466F3394FF6}"/>
              </a:ext>
            </a:extLst>
          </p:cNvPr>
          <p:cNvGrpSpPr/>
          <p:nvPr/>
        </p:nvGrpSpPr>
        <p:grpSpPr>
          <a:xfrm>
            <a:off x="9860154" y="3650202"/>
            <a:ext cx="1544715" cy="2423604"/>
            <a:chOff x="257452" y="328474"/>
            <a:chExt cx="1544715" cy="2423604"/>
          </a:xfrm>
        </p:grpSpPr>
        <p:sp>
          <p:nvSpPr>
            <p:cNvPr id="19" name="Speech Bubble: Rectangle with Corners Rounded 18">
              <a:extLst>
                <a:ext uri="{FF2B5EF4-FFF2-40B4-BE49-F238E27FC236}">
                  <a16:creationId xmlns:a16="http://schemas.microsoft.com/office/drawing/2014/main" id="{EE42061B-6218-455C-8627-29336B31F0DE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E7FD12F-4DC8-4595-A06F-EEB84973B24D}"/>
                </a:ext>
              </a:extLst>
            </p:cNvPr>
            <p:cNvSpPr txBox="1"/>
            <p:nvPr/>
          </p:nvSpPr>
          <p:spPr>
            <a:xfrm>
              <a:off x="346229" y="390617"/>
              <a:ext cx="136716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Fungi are different from plants. They include mushrooms and toadstools.</a:t>
              </a:r>
            </a:p>
            <a:p>
              <a:r>
                <a:rPr lang="en-GB" sz="1400" dirty="0"/>
                <a:t>Yeast is a fungus but often classified as a micro-organism.</a:t>
              </a: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401A7F-DEF2-471B-895A-AFB028894AAB}" type="slidenum">
              <a:rPr lang="en-GB" smtClean="0"/>
              <a:t>8</a:t>
            </a:fld>
            <a:endParaRPr lang="en-GB" dirty="0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6A9DCA0F-5B6F-49B8-B2A2-0857FB8849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172" y="1016643"/>
            <a:ext cx="5138432" cy="546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058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F125A2BE7EC4BBA5D53924D00436D" ma:contentTypeVersion="13" ma:contentTypeDescription="Create a new document." ma:contentTypeScope="" ma:versionID="acffab6264e4a1902e1069cb1d5fe19d">
  <xsd:schema xmlns:xsd="http://www.w3.org/2001/XMLSchema" xmlns:xs="http://www.w3.org/2001/XMLSchema" xmlns:p="http://schemas.microsoft.com/office/2006/metadata/properties" xmlns:ns3="0ff8adc4-58f0-4cfe-ad48-79a46b32a9f8" xmlns:ns4="89114d93-40b0-4de1-aa32-14ecbdb0e84d" targetNamespace="http://schemas.microsoft.com/office/2006/metadata/properties" ma:root="true" ma:fieldsID="b2d93f5b01edf54ee6a3739859cfdc7a" ns3:_="" ns4:_="">
    <xsd:import namespace="0ff8adc4-58f0-4cfe-ad48-79a46b32a9f8"/>
    <xsd:import namespace="89114d93-40b0-4de1-aa32-14ecbdb0e84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8adc4-58f0-4cfe-ad48-79a46b32a9f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14d93-40b0-4de1-aa32-14ecbdb0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E97B64-45E2-443B-B583-1E31A8C59F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9562C40-ACB1-464D-9655-61DD85FFCCBE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89114d93-40b0-4de1-aa32-14ecbdb0e84d"/>
    <ds:schemaRef ds:uri="http://purl.org/dc/terms/"/>
    <ds:schemaRef ds:uri="0ff8adc4-58f0-4cfe-ad48-79a46b32a9f8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1E47604-6DED-4AF0-850C-D68D2BFD2F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f8adc4-58f0-4cfe-ad48-79a46b32a9f8"/>
    <ds:schemaRef ds:uri="89114d93-40b0-4de1-aa32-14ecbdb0e8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1078</TotalTime>
  <Words>1007</Words>
  <Application>Microsoft Office PowerPoint</Application>
  <PresentationFormat>Widescreen</PresentationFormat>
  <Paragraphs>145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Lato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AChilcott</cp:lastModifiedBy>
  <cp:revision>5</cp:revision>
  <cp:lastPrinted>2020-03-28T17:18:56Z</cp:lastPrinted>
  <dcterms:created xsi:type="dcterms:W3CDTF">2020-03-28T09:27:35Z</dcterms:created>
  <dcterms:modified xsi:type="dcterms:W3CDTF">2020-04-30T12:58:37Z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0x010100ECDF125A2BE7EC4BBA5D53924D00436D</vt:lpwstr>
  </property>
</Properties>
</file>