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A94B12-71A2-48E4-B1E7-322FCF9D3AFC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C9C4EA-5900-4871-B3B5-45330BA6D5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221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CA67D23-3113-4F3A-81C2-530911925FB6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769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17BA98A-BEA3-4B50-B678-014B11F5FBEB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141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4DF86-3E10-4D66-8BDC-6BDA0206C7C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3CD22-133C-47A4-AE06-93DAD7403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537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4DF86-3E10-4D66-8BDC-6BDA0206C7C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3CD22-133C-47A4-AE06-93DAD7403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124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4DF86-3E10-4D66-8BDC-6BDA0206C7C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3CD22-133C-47A4-AE06-93DAD7403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910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4DF86-3E10-4D66-8BDC-6BDA0206C7C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3CD22-133C-47A4-AE06-93DAD7403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355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4DF86-3E10-4D66-8BDC-6BDA0206C7C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3CD22-133C-47A4-AE06-93DAD7403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592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4DF86-3E10-4D66-8BDC-6BDA0206C7C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3CD22-133C-47A4-AE06-93DAD7403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890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4DF86-3E10-4D66-8BDC-6BDA0206C7C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3CD22-133C-47A4-AE06-93DAD7403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852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4DF86-3E10-4D66-8BDC-6BDA0206C7C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3CD22-133C-47A4-AE06-93DAD7403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579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4DF86-3E10-4D66-8BDC-6BDA0206C7C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3CD22-133C-47A4-AE06-93DAD7403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106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4DF86-3E10-4D66-8BDC-6BDA0206C7C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3CD22-133C-47A4-AE06-93DAD7403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875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4DF86-3E10-4D66-8BDC-6BDA0206C7C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3CD22-133C-47A4-AE06-93DAD7403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0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4DF86-3E10-4D66-8BDC-6BDA0206C7C1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3CD22-133C-47A4-AE06-93DAD7403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44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34" y="1865745"/>
            <a:ext cx="10972800" cy="1394836"/>
          </a:xfrm>
        </p:spPr>
        <p:txBody>
          <a:bodyPr>
            <a:normAutofit/>
          </a:bodyPr>
          <a:lstStyle/>
          <a:p>
            <a:r>
              <a:rPr lang="en-US" sz="4800" b="1" u="sng" dirty="0" smtClean="0"/>
              <a:t>WALT: Spell words with the suffix -</a:t>
            </a:r>
            <a:r>
              <a:rPr lang="en-US" sz="4800" b="1" u="sng" dirty="0" err="1" smtClean="0"/>
              <a:t>sion</a:t>
            </a:r>
            <a:endParaRPr lang="en-GB" sz="4800" b="1" u="sng" dirty="0"/>
          </a:p>
        </p:txBody>
      </p:sp>
    </p:spTree>
    <p:extLst>
      <p:ext uri="{BB962C8B-B14F-4D97-AF65-F5344CB8AC3E}">
        <p14:creationId xmlns:p14="http://schemas.microsoft.com/office/powerpoint/2010/main" val="269582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EABA655-F9BB-4709-9CA9-7A4AE1415F17}"/>
              </a:ext>
            </a:extLst>
          </p:cNvPr>
          <p:cNvSpPr/>
          <p:nvPr/>
        </p:nvSpPr>
        <p:spPr>
          <a:xfrm>
            <a:off x="2279650" y="765175"/>
            <a:ext cx="7632700" cy="730250"/>
          </a:xfrm>
          <a:prstGeom prst="roundRect">
            <a:avLst>
              <a:gd name="adj" fmla="val 5740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anchor="ctr"/>
          <a:lstStyle/>
          <a:p>
            <a:pPr>
              <a:defRPr/>
            </a:pPr>
            <a:r>
              <a:rPr lang="en-GB" sz="2000" dirty="0">
                <a:solidFill>
                  <a:sysClr val="windowText" lastClr="000000"/>
                </a:solidFill>
              </a:rPr>
              <a:t>If you were to spell these two words, what would they have </a:t>
            </a:r>
            <a:br>
              <a:rPr lang="en-GB" sz="2000" dirty="0">
                <a:solidFill>
                  <a:sysClr val="windowText" lastClr="000000"/>
                </a:solidFill>
              </a:rPr>
            </a:br>
            <a:r>
              <a:rPr lang="en-GB" sz="2000" dirty="0">
                <a:solidFill>
                  <a:sysClr val="windowText" lastClr="000000"/>
                </a:solidFill>
              </a:rPr>
              <a:t>in common?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813" y="1963739"/>
            <a:ext cx="2933700" cy="23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861175" y="2263776"/>
            <a:ext cx="2349500" cy="1408113"/>
            <a:chOff x="5236308" y="2618268"/>
            <a:chExt cx="2571261" cy="1539515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846DD8CC-CA64-4247-8AFC-361BE8121CDB}"/>
                </a:ext>
              </a:extLst>
            </p:cNvPr>
            <p:cNvSpPr/>
            <p:nvPr/>
          </p:nvSpPr>
          <p:spPr>
            <a:xfrm>
              <a:off x="5236308" y="3244835"/>
              <a:ext cx="2571261" cy="28638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FE4D0A5-6B09-44D0-981C-3F6041F1780A}"/>
                </a:ext>
              </a:extLst>
            </p:cNvPr>
            <p:cNvSpPr/>
            <p:nvPr/>
          </p:nvSpPr>
          <p:spPr>
            <a:xfrm>
              <a:off x="6256126" y="3720401"/>
              <a:ext cx="437809" cy="43738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A9BFB85-D297-44B1-BEBE-3EF3C937B2BA}"/>
                </a:ext>
              </a:extLst>
            </p:cNvPr>
            <p:cNvSpPr/>
            <p:nvPr/>
          </p:nvSpPr>
          <p:spPr>
            <a:xfrm>
              <a:off x="6256126" y="2618268"/>
              <a:ext cx="437809" cy="43738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63876" y="4338639"/>
            <a:ext cx="13827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televi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7165975" y="4338639"/>
            <a:ext cx="1111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divi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187D2CB-26ED-4D2A-8F3E-01D121D4AE8E}"/>
              </a:ext>
            </a:extLst>
          </p:cNvPr>
          <p:cNvSpPr txBox="1"/>
          <p:nvPr/>
        </p:nvSpPr>
        <p:spPr>
          <a:xfrm>
            <a:off x="4256088" y="4338639"/>
            <a:ext cx="127476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b="1" dirty="0" err="1">
                <a:solidFill>
                  <a:schemeClr val="accent3">
                    <a:lumMod val="75000"/>
                  </a:schemeClr>
                </a:solidFill>
              </a:rPr>
              <a:t>sion</a:t>
            </a:r>
            <a:endParaRPr lang="en-GB" sz="4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25C5C42-0387-4584-B78B-16D31A33E9FE}"/>
              </a:ext>
            </a:extLst>
          </p:cNvPr>
          <p:cNvSpPr txBox="1"/>
          <p:nvPr/>
        </p:nvSpPr>
        <p:spPr>
          <a:xfrm>
            <a:off x="7963768" y="4338639"/>
            <a:ext cx="122237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b="1" dirty="0" err="1">
                <a:solidFill>
                  <a:schemeClr val="accent3">
                    <a:lumMod val="75000"/>
                  </a:schemeClr>
                </a:solidFill>
              </a:rPr>
              <a:t>sion</a:t>
            </a:r>
            <a:endParaRPr lang="en-GB" sz="4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23337E9-46BD-4017-A5C2-E36EC10321F9}"/>
              </a:ext>
            </a:extLst>
          </p:cNvPr>
          <p:cNvSpPr/>
          <p:nvPr/>
        </p:nvSpPr>
        <p:spPr>
          <a:xfrm>
            <a:off x="2100407" y="5424489"/>
            <a:ext cx="7991186" cy="577850"/>
          </a:xfrm>
          <a:prstGeom prst="roundRect">
            <a:avLst>
              <a:gd name="adj" fmla="val 0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anchor="ctr"/>
          <a:lstStyle/>
          <a:p>
            <a:pPr>
              <a:defRPr/>
            </a:pPr>
            <a:r>
              <a:rPr lang="en-GB" sz="2000" dirty="0">
                <a:solidFill>
                  <a:sysClr val="windowText" lastClr="000000"/>
                </a:solidFill>
              </a:rPr>
              <a:t>They both end in the letter string ‘sion’ that sounds like </a:t>
            </a:r>
            <a:r>
              <a:rPr lang="en-GB" sz="2000" dirty="0">
                <a:solidFill>
                  <a:sysClr val="windowText" lastClr="000000"/>
                </a:solidFill>
              </a:rPr>
              <a:t>/</a:t>
            </a:r>
            <a:r>
              <a:rPr lang="en-GB" sz="2000" dirty="0" err="1">
                <a:solidFill>
                  <a:sysClr val="windowText" lastClr="000000"/>
                </a:solidFill>
              </a:rPr>
              <a:t>zhun</a:t>
            </a:r>
            <a:r>
              <a:rPr lang="en-GB" sz="2000" dirty="0" smtClean="0">
                <a:solidFill>
                  <a:sysClr val="windowText" lastClr="000000"/>
                </a:solidFill>
              </a:rPr>
              <a:t>/ or /shun/.</a:t>
            </a:r>
            <a:endParaRPr lang="en-GB" sz="2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39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29" grpId="0"/>
      <p:bldP spid="30" grpId="0"/>
      <p:bldP spid="31" grpId="0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Freeform 217">
            <a:extLst>
              <a:ext uri="{FF2B5EF4-FFF2-40B4-BE49-F238E27FC236}">
                <a16:creationId xmlns:a16="http://schemas.microsoft.com/office/drawing/2014/main" id="{D88F85AB-C4EE-4E7E-88EC-92A8B35B6C25}"/>
              </a:ext>
            </a:extLst>
          </p:cNvPr>
          <p:cNvSpPr/>
          <p:nvPr/>
        </p:nvSpPr>
        <p:spPr>
          <a:xfrm>
            <a:off x="2228851" y="2811463"/>
            <a:ext cx="2111375" cy="1422400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solidFill>
            <a:srgbClr val="FDFDFD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So, what ‘</a:t>
            </a:r>
            <a:r>
              <a:rPr lang="en-GB" dirty="0" err="1">
                <a:solidFill>
                  <a:schemeClr val="tx1"/>
                </a:solidFill>
              </a:rPr>
              <a:t>sion</a:t>
            </a:r>
            <a:r>
              <a:rPr lang="en-GB" dirty="0">
                <a:solidFill>
                  <a:schemeClr val="tx1"/>
                </a:solidFill>
              </a:rPr>
              <a:t>’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words did you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think of?</a:t>
            </a:r>
            <a:endParaRPr lang="en-GB" sz="2000" dirty="0">
              <a:solidFill>
                <a:schemeClr val="tx1"/>
              </a:solidFill>
            </a:endParaRPr>
          </a:p>
        </p:txBody>
      </p:sp>
      <p:grpSp>
        <p:nvGrpSpPr>
          <p:cNvPr id="17411" name="Group 2"/>
          <p:cNvGrpSpPr>
            <a:grpSpLocks/>
          </p:cNvGrpSpPr>
          <p:nvPr/>
        </p:nvGrpSpPr>
        <p:grpSpPr bwMode="auto">
          <a:xfrm>
            <a:off x="6335713" y="1660525"/>
            <a:ext cx="3295650" cy="3295650"/>
            <a:chOff x="2920313" y="1784007"/>
            <a:chExt cx="3295136" cy="3295136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5049F7D3-E614-4710-9687-5CAAF402563C}"/>
                </a:ext>
              </a:extLst>
            </p:cNvPr>
            <p:cNvSpPr/>
            <p:nvPr/>
          </p:nvSpPr>
          <p:spPr>
            <a:xfrm>
              <a:off x="2920313" y="1784007"/>
              <a:ext cx="3295136" cy="3295136"/>
            </a:xfrm>
            <a:prstGeom prst="ellipse">
              <a:avLst/>
            </a:prstGeom>
            <a:solidFill>
              <a:schemeClr val="tx1">
                <a:lumMod val="25000"/>
                <a:lumOff val="75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7276EDE5-5DD5-479D-9EC5-47F0BB6D1EBF}"/>
                </a:ext>
              </a:extLst>
            </p:cNvPr>
            <p:cNvSpPr/>
            <p:nvPr/>
          </p:nvSpPr>
          <p:spPr>
            <a:xfrm>
              <a:off x="2986978" y="1841148"/>
              <a:ext cx="3171330" cy="31713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17412" name="Group 99"/>
          <p:cNvGrpSpPr>
            <a:grpSpLocks/>
          </p:cNvGrpSpPr>
          <p:nvPr/>
        </p:nvGrpSpPr>
        <p:grpSpPr bwMode="auto">
          <a:xfrm>
            <a:off x="6457950" y="1752600"/>
            <a:ext cx="3036888" cy="3098800"/>
            <a:chOff x="4949500" y="1737246"/>
            <a:chExt cx="3037452" cy="3097729"/>
          </a:xfrm>
        </p:grpSpPr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317061D2-DA46-42AD-BB6F-C89B5EC493D3}"/>
                </a:ext>
              </a:extLst>
            </p:cNvPr>
            <p:cNvCxnSpPr/>
            <p:nvPr/>
          </p:nvCxnSpPr>
          <p:spPr>
            <a:xfrm>
              <a:off x="6478547" y="1737246"/>
              <a:ext cx="0" cy="274543"/>
            </a:xfrm>
            <a:prstGeom prst="line">
              <a:avLst/>
            </a:prstGeom>
            <a:ln w="5715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D8EDEB8B-407D-487C-BD83-CD172554831B}"/>
                </a:ext>
              </a:extLst>
            </p:cNvPr>
            <p:cNvCxnSpPr/>
            <p:nvPr/>
          </p:nvCxnSpPr>
          <p:spPr>
            <a:xfrm>
              <a:off x="6473783" y="4560433"/>
              <a:ext cx="0" cy="274542"/>
            </a:xfrm>
            <a:prstGeom prst="line">
              <a:avLst/>
            </a:prstGeom>
            <a:ln w="5715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8C347F80-339E-4051-AFD7-2AE4E92A0DE8}"/>
                </a:ext>
              </a:extLst>
            </p:cNvPr>
            <p:cNvCxnSpPr/>
            <p:nvPr/>
          </p:nvCxnSpPr>
          <p:spPr>
            <a:xfrm rot="16200000">
              <a:off x="7849607" y="3151940"/>
              <a:ext cx="0" cy="274689"/>
            </a:xfrm>
            <a:prstGeom prst="line">
              <a:avLst/>
            </a:prstGeom>
            <a:ln w="5715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BFCFBCC-A83F-455E-8BCF-83385D3C86D5}"/>
                </a:ext>
              </a:extLst>
            </p:cNvPr>
            <p:cNvCxnSpPr/>
            <p:nvPr/>
          </p:nvCxnSpPr>
          <p:spPr>
            <a:xfrm rot="16200000">
              <a:off x="5086845" y="3151940"/>
              <a:ext cx="0" cy="274689"/>
            </a:xfrm>
            <a:prstGeom prst="line">
              <a:avLst/>
            </a:prstGeom>
            <a:ln w="5715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Oval 40">
            <a:extLst>
              <a:ext uri="{FF2B5EF4-FFF2-40B4-BE49-F238E27FC236}">
                <a16:creationId xmlns:a16="http://schemas.microsoft.com/office/drawing/2014/main" id="{1334ED8B-10E0-44AA-BF27-4D635220C47F}"/>
              </a:ext>
            </a:extLst>
          </p:cNvPr>
          <p:cNvSpPr/>
          <p:nvPr/>
        </p:nvSpPr>
        <p:spPr>
          <a:xfrm>
            <a:off x="7913689" y="3232150"/>
            <a:ext cx="147637" cy="14763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7983539" y="2206626"/>
            <a:ext cx="7937" cy="2208213"/>
            <a:chOff x="6948614" y="3503140"/>
            <a:chExt cx="7930" cy="2208694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949ECEF7-E83E-413B-8315-1C4CA0CBBA83}"/>
                </a:ext>
              </a:extLst>
            </p:cNvPr>
            <p:cNvCxnSpPr/>
            <p:nvPr/>
          </p:nvCxnSpPr>
          <p:spPr>
            <a:xfrm>
              <a:off x="6948614" y="3503140"/>
              <a:ext cx="4758" cy="110514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99D77F44-7685-4841-A106-4BD41A8C647D}"/>
                </a:ext>
              </a:extLst>
            </p:cNvPr>
            <p:cNvCxnSpPr/>
            <p:nvPr/>
          </p:nvCxnSpPr>
          <p:spPr>
            <a:xfrm>
              <a:off x="6951786" y="4606693"/>
              <a:ext cx="4758" cy="1105141"/>
            </a:xfrm>
            <a:prstGeom prst="line">
              <a:avLst/>
            </a:prstGeom>
            <a:ln w="38100">
              <a:solidFill>
                <a:schemeClr val="accent3">
                  <a:lumMod val="75000"/>
                  <a:alpha val="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start"/>
          <p:cNvGrpSpPr>
            <a:grpSpLocks/>
          </p:cNvGrpSpPr>
          <p:nvPr/>
        </p:nvGrpSpPr>
        <p:grpSpPr bwMode="auto">
          <a:xfrm>
            <a:off x="6997700" y="5127625"/>
            <a:ext cx="1982788" cy="609600"/>
            <a:chOff x="5489371" y="5111152"/>
            <a:chExt cx="1982337" cy="609600"/>
          </a:xfrm>
        </p:grpSpPr>
        <p:sp>
          <p:nvSpPr>
            <p:cNvPr id="46" name="Rounded Rectangle 45">
              <a:extLst>
                <a:ext uri="{FF2B5EF4-FFF2-40B4-BE49-F238E27FC236}">
                  <a16:creationId xmlns:a16="http://schemas.microsoft.com/office/drawing/2014/main" id="{B7EA82FC-78A7-4A3E-9B5C-C73D55578628}"/>
                </a:ext>
              </a:extLst>
            </p:cNvPr>
            <p:cNvSpPr/>
            <p:nvPr/>
          </p:nvSpPr>
          <p:spPr>
            <a:xfrm>
              <a:off x="5489371" y="5111152"/>
              <a:ext cx="1982337" cy="609600"/>
            </a:xfrm>
            <a:prstGeom prst="roundRect">
              <a:avLst/>
            </a:prstGeom>
            <a:solidFill>
              <a:srgbClr val="EE79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496" name="Content Placeholder 6"/>
            <p:cNvSpPr>
              <a:spLocks/>
            </p:cNvSpPr>
            <p:nvPr/>
          </p:nvSpPr>
          <p:spPr bwMode="auto">
            <a:xfrm>
              <a:off x="5489371" y="5119043"/>
              <a:ext cx="1982337" cy="594325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b="1">
                  <a:solidFill>
                    <a:schemeClr val="bg1"/>
                  </a:solidFill>
                  <a:latin typeface="Sassoon Infant Rg" pitchFamily="50" charset="0"/>
                </a:rPr>
                <a:t>START</a:t>
              </a:r>
            </a:p>
          </p:txBody>
        </p:sp>
      </p:grpSp>
      <p:grpSp>
        <p:nvGrpSpPr>
          <p:cNvPr id="17416" name="Group 100"/>
          <p:cNvGrpSpPr>
            <a:grpSpLocks/>
          </p:cNvGrpSpPr>
          <p:nvPr/>
        </p:nvGrpSpPr>
        <p:grpSpPr bwMode="auto">
          <a:xfrm rot="1800000">
            <a:off x="6462714" y="1755776"/>
            <a:ext cx="3038475" cy="3097213"/>
            <a:chOff x="4949500" y="1737246"/>
            <a:chExt cx="3037452" cy="3097729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8DFDF833-64EB-4E88-B2DC-6163FF0A921E}"/>
                </a:ext>
              </a:extLst>
            </p:cNvPr>
            <p:cNvCxnSpPr/>
            <p:nvPr/>
          </p:nvCxnSpPr>
          <p:spPr>
            <a:xfrm>
              <a:off x="6472373" y="1736494"/>
              <a:ext cx="0" cy="274684"/>
            </a:xfrm>
            <a:prstGeom prst="line">
              <a:avLst/>
            </a:prstGeom>
            <a:ln w="5715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4FACE8F1-7217-480A-A52C-97457802260A}"/>
                </a:ext>
              </a:extLst>
            </p:cNvPr>
            <p:cNvCxnSpPr/>
            <p:nvPr/>
          </p:nvCxnSpPr>
          <p:spPr>
            <a:xfrm>
              <a:off x="6472537" y="4559824"/>
              <a:ext cx="0" cy="274684"/>
            </a:xfrm>
            <a:prstGeom prst="line">
              <a:avLst/>
            </a:prstGeom>
            <a:ln w="5715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73A476CA-E953-4457-B6A5-5B06A2D88F60}"/>
                </a:ext>
              </a:extLst>
            </p:cNvPr>
            <p:cNvCxnSpPr/>
            <p:nvPr/>
          </p:nvCxnSpPr>
          <p:spPr>
            <a:xfrm rot="16200000">
              <a:off x="7849575" y="3153024"/>
              <a:ext cx="0" cy="274546"/>
            </a:xfrm>
            <a:prstGeom prst="line">
              <a:avLst/>
            </a:prstGeom>
            <a:ln w="5715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E5ECAEB5-8EE0-4B16-A9A9-572EEBCFD371}"/>
                </a:ext>
              </a:extLst>
            </p:cNvPr>
            <p:cNvCxnSpPr/>
            <p:nvPr/>
          </p:nvCxnSpPr>
          <p:spPr>
            <a:xfrm rot="16200000">
              <a:off x="5084553" y="3153328"/>
              <a:ext cx="0" cy="274545"/>
            </a:xfrm>
            <a:prstGeom prst="line">
              <a:avLst/>
            </a:prstGeom>
            <a:ln w="5715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17" name="Group 105"/>
          <p:cNvGrpSpPr>
            <a:grpSpLocks/>
          </p:cNvGrpSpPr>
          <p:nvPr/>
        </p:nvGrpSpPr>
        <p:grpSpPr bwMode="auto">
          <a:xfrm rot="3600000">
            <a:off x="6464301" y="1755776"/>
            <a:ext cx="3036887" cy="3097212"/>
            <a:chOff x="4949500" y="1737246"/>
            <a:chExt cx="3037452" cy="3097729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A230AA48-D230-466A-8F71-30DA8F3B39C7}"/>
                </a:ext>
              </a:extLst>
            </p:cNvPr>
            <p:cNvCxnSpPr/>
            <p:nvPr/>
          </p:nvCxnSpPr>
          <p:spPr>
            <a:xfrm>
              <a:off x="6466875" y="1749109"/>
              <a:ext cx="0" cy="274683"/>
            </a:xfrm>
            <a:prstGeom prst="line">
              <a:avLst/>
            </a:prstGeom>
            <a:ln w="5715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99703547-8E62-49F7-BDA4-1ABC2698CAF5}"/>
                </a:ext>
              </a:extLst>
            </p:cNvPr>
            <p:cNvCxnSpPr/>
            <p:nvPr/>
          </p:nvCxnSpPr>
          <p:spPr>
            <a:xfrm>
              <a:off x="6471475" y="4564190"/>
              <a:ext cx="0" cy="274683"/>
            </a:xfrm>
            <a:prstGeom prst="line">
              <a:avLst/>
            </a:prstGeom>
            <a:ln w="5715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9D9F0974-40B8-4C8D-A1C0-511F48ACBF51}"/>
                </a:ext>
              </a:extLst>
            </p:cNvPr>
            <p:cNvCxnSpPr/>
            <p:nvPr/>
          </p:nvCxnSpPr>
          <p:spPr>
            <a:xfrm rot="16200000">
              <a:off x="7844109" y="3141008"/>
              <a:ext cx="0" cy="274688"/>
            </a:xfrm>
            <a:prstGeom prst="line">
              <a:avLst/>
            </a:prstGeom>
            <a:ln w="5715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1D3EF46B-9493-4CDF-94C2-93AB2CFAA457}"/>
                </a:ext>
              </a:extLst>
            </p:cNvPr>
            <p:cNvCxnSpPr/>
            <p:nvPr/>
          </p:nvCxnSpPr>
          <p:spPr>
            <a:xfrm rot="16200000">
              <a:off x="5086474" y="3147636"/>
              <a:ext cx="0" cy="274688"/>
            </a:xfrm>
            <a:prstGeom prst="line">
              <a:avLst/>
            </a:prstGeom>
            <a:ln w="5715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18" name="Group 129"/>
          <p:cNvGrpSpPr>
            <a:grpSpLocks/>
          </p:cNvGrpSpPr>
          <p:nvPr/>
        </p:nvGrpSpPr>
        <p:grpSpPr bwMode="auto">
          <a:xfrm>
            <a:off x="6530975" y="2708275"/>
            <a:ext cx="2903538" cy="1181100"/>
            <a:chOff x="5023636" y="2692816"/>
            <a:chExt cx="2902901" cy="1180184"/>
          </a:xfrm>
        </p:grpSpPr>
        <p:grpSp>
          <p:nvGrpSpPr>
            <p:cNvPr id="17477" name="Group 117"/>
            <p:cNvGrpSpPr>
              <a:grpSpLocks/>
            </p:cNvGrpSpPr>
            <p:nvPr/>
          </p:nvGrpSpPr>
          <p:grpSpPr bwMode="auto">
            <a:xfrm rot="-852115">
              <a:off x="5023636" y="3422641"/>
              <a:ext cx="210592" cy="450359"/>
              <a:chOff x="4994141" y="3395533"/>
              <a:chExt cx="252561" cy="450359"/>
            </a:xfrm>
          </p:grpSpPr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3D8F156E-4E59-4D96-8E31-B7687F9CEB26}"/>
                  </a:ext>
                </a:extLst>
              </p:cNvPr>
              <p:cNvCxnSpPr/>
              <p:nvPr/>
            </p:nvCxnSpPr>
            <p:spPr>
              <a:xfrm rot="492115">
                <a:off x="4994013" y="3394870"/>
                <a:ext cx="253159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>
                <a:extLst>
                  <a:ext uri="{FF2B5EF4-FFF2-40B4-BE49-F238E27FC236}">
                    <a16:creationId xmlns:a16="http://schemas.microsoft.com/office/drawing/2014/main" id="{96EBBDAC-6703-4EC8-BCE9-C6AA2034ABA1}"/>
                  </a:ext>
                </a:extLst>
              </p:cNvPr>
              <p:cNvCxnSpPr/>
              <p:nvPr/>
            </p:nvCxnSpPr>
            <p:spPr>
              <a:xfrm rot="72115">
                <a:off x="4983704" y="3539128"/>
                <a:ext cx="260774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>
                <a:extLst>
                  <a:ext uri="{FF2B5EF4-FFF2-40B4-BE49-F238E27FC236}">
                    <a16:creationId xmlns:a16="http://schemas.microsoft.com/office/drawing/2014/main" id="{9154C517-6B9B-4B79-8C9C-D08B4CDF645E}"/>
                  </a:ext>
                </a:extLst>
              </p:cNvPr>
              <p:cNvCxnSpPr/>
              <p:nvPr/>
            </p:nvCxnSpPr>
            <p:spPr>
              <a:xfrm rot="21432115">
                <a:off x="4982265" y="3679745"/>
                <a:ext cx="262677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>
                <a:extLst>
                  <a:ext uri="{FF2B5EF4-FFF2-40B4-BE49-F238E27FC236}">
                    <a16:creationId xmlns:a16="http://schemas.microsoft.com/office/drawing/2014/main" id="{BF1B186F-998E-4520-96CC-42087C0D9B63}"/>
                  </a:ext>
                </a:extLst>
              </p:cNvPr>
              <p:cNvCxnSpPr/>
              <p:nvPr/>
            </p:nvCxnSpPr>
            <p:spPr>
              <a:xfrm rot="21012115">
                <a:off x="4979897" y="3829783"/>
                <a:ext cx="262677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478" name="Group 124"/>
            <p:cNvGrpSpPr>
              <a:grpSpLocks/>
            </p:cNvGrpSpPr>
            <p:nvPr/>
          </p:nvGrpSpPr>
          <p:grpSpPr bwMode="auto">
            <a:xfrm rot="9947885">
              <a:off x="7715945" y="2692816"/>
              <a:ext cx="210592" cy="450359"/>
              <a:chOff x="4994141" y="3395533"/>
              <a:chExt cx="252561" cy="450359"/>
            </a:xfrm>
          </p:grpSpPr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F66ED5C5-DCDD-4EF8-B5EF-BF2E8BED2EE6}"/>
                  </a:ext>
                </a:extLst>
              </p:cNvPr>
              <p:cNvCxnSpPr/>
              <p:nvPr/>
            </p:nvCxnSpPr>
            <p:spPr>
              <a:xfrm rot="492115">
                <a:off x="4983253" y="3411201"/>
                <a:ext cx="258870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D3EF935B-64FE-4266-A425-0E6E80441928}"/>
                  </a:ext>
                </a:extLst>
              </p:cNvPr>
              <p:cNvCxnSpPr/>
              <p:nvPr/>
            </p:nvCxnSpPr>
            <p:spPr>
              <a:xfrm rot="72115">
                <a:off x="4990216" y="3549716"/>
                <a:ext cx="255063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9518A39F-C2CA-4760-8283-DBED6C379004}"/>
                  </a:ext>
                </a:extLst>
              </p:cNvPr>
              <p:cNvCxnSpPr/>
              <p:nvPr/>
            </p:nvCxnSpPr>
            <p:spPr>
              <a:xfrm rot="21432115">
                <a:off x="4990524" y="3710537"/>
                <a:ext cx="258870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5B7683D7-31C2-4DE1-83DA-469489ACA531}"/>
                  </a:ext>
                </a:extLst>
              </p:cNvPr>
              <p:cNvCxnSpPr/>
              <p:nvPr/>
            </p:nvCxnSpPr>
            <p:spPr>
              <a:xfrm rot="21012115">
                <a:off x="4994293" y="3846541"/>
                <a:ext cx="253159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419" name="Group 130"/>
          <p:cNvGrpSpPr>
            <a:grpSpLocks/>
          </p:cNvGrpSpPr>
          <p:nvPr/>
        </p:nvGrpSpPr>
        <p:grpSpPr bwMode="auto">
          <a:xfrm rot="1800000">
            <a:off x="6534150" y="2713038"/>
            <a:ext cx="2903538" cy="1179512"/>
            <a:chOff x="5023636" y="2692816"/>
            <a:chExt cx="2902901" cy="1180184"/>
          </a:xfrm>
        </p:grpSpPr>
        <p:grpSp>
          <p:nvGrpSpPr>
            <p:cNvPr id="17467" name="Group 131"/>
            <p:cNvGrpSpPr>
              <a:grpSpLocks/>
            </p:cNvGrpSpPr>
            <p:nvPr/>
          </p:nvGrpSpPr>
          <p:grpSpPr bwMode="auto">
            <a:xfrm rot="-852115">
              <a:off x="5023636" y="3422641"/>
              <a:ext cx="210592" cy="450359"/>
              <a:chOff x="4994141" y="3395533"/>
              <a:chExt cx="252561" cy="450359"/>
            </a:xfrm>
          </p:grpSpPr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6873D825-0A6B-4AA3-8F97-93230E33FCA8}"/>
                  </a:ext>
                </a:extLst>
              </p:cNvPr>
              <p:cNvCxnSpPr/>
              <p:nvPr/>
            </p:nvCxnSpPr>
            <p:spPr>
              <a:xfrm rot="492115">
                <a:off x="4977728" y="3372080"/>
                <a:ext cx="260773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001E4AB2-4B1A-4790-95E4-127A985B987F}"/>
                  </a:ext>
                </a:extLst>
              </p:cNvPr>
              <p:cNvCxnSpPr/>
              <p:nvPr/>
            </p:nvCxnSpPr>
            <p:spPr>
              <a:xfrm rot="72115">
                <a:off x="4982000" y="3524816"/>
                <a:ext cx="258870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232BBC25-E86E-4A4F-95CA-C7181CF3EB0C}"/>
                  </a:ext>
                </a:extLst>
              </p:cNvPr>
              <p:cNvCxnSpPr/>
              <p:nvPr/>
            </p:nvCxnSpPr>
            <p:spPr>
              <a:xfrm rot="21432115">
                <a:off x="4979356" y="3680162"/>
                <a:ext cx="262677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>
                <a:extLst>
                  <a:ext uri="{FF2B5EF4-FFF2-40B4-BE49-F238E27FC236}">
                    <a16:creationId xmlns:a16="http://schemas.microsoft.com/office/drawing/2014/main" id="{C92807F0-297A-455B-B569-BE0FC0AEAF99}"/>
                  </a:ext>
                </a:extLst>
              </p:cNvPr>
              <p:cNvCxnSpPr/>
              <p:nvPr/>
            </p:nvCxnSpPr>
            <p:spPr>
              <a:xfrm rot="21012115">
                <a:off x="4989472" y="3838796"/>
                <a:ext cx="255063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468" name="Group 132"/>
            <p:cNvGrpSpPr>
              <a:grpSpLocks/>
            </p:cNvGrpSpPr>
            <p:nvPr/>
          </p:nvGrpSpPr>
          <p:grpSpPr bwMode="auto">
            <a:xfrm rot="9947885">
              <a:off x="7715945" y="2692816"/>
              <a:ext cx="210592" cy="450359"/>
              <a:chOff x="4994141" y="3395533"/>
              <a:chExt cx="252561" cy="450359"/>
            </a:xfrm>
          </p:grpSpPr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48846174-8A62-453F-B4EA-51B267633A44}"/>
                  </a:ext>
                </a:extLst>
              </p:cNvPr>
              <p:cNvCxnSpPr/>
              <p:nvPr/>
            </p:nvCxnSpPr>
            <p:spPr>
              <a:xfrm rot="492115">
                <a:off x="5008757" y="3411200"/>
                <a:ext cx="258870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A14F13E0-BABB-4E18-B4A3-2DCED81CC498}"/>
                  </a:ext>
                </a:extLst>
              </p:cNvPr>
              <p:cNvCxnSpPr/>
              <p:nvPr/>
            </p:nvCxnSpPr>
            <p:spPr>
              <a:xfrm rot="72115">
                <a:off x="5007981" y="3566329"/>
                <a:ext cx="260773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AE9261C3-E793-40A5-B96A-E67FC9208901}"/>
                  </a:ext>
                </a:extLst>
              </p:cNvPr>
              <p:cNvCxnSpPr/>
              <p:nvPr/>
            </p:nvCxnSpPr>
            <p:spPr>
              <a:xfrm rot="21432115">
                <a:off x="5001987" y="3717738"/>
                <a:ext cx="262677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C95C3FE6-DD24-4C57-A712-394E36069B2E}"/>
                  </a:ext>
                </a:extLst>
              </p:cNvPr>
              <p:cNvCxnSpPr/>
              <p:nvPr/>
            </p:nvCxnSpPr>
            <p:spPr>
              <a:xfrm rot="21012115">
                <a:off x="5006777" y="3872003"/>
                <a:ext cx="260774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420" name="Group 141"/>
          <p:cNvGrpSpPr>
            <a:grpSpLocks/>
          </p:cNvGrpSpPr>
          <p:nvPr/>
        </p:nvGrpSpPr>
        <p:grpSpPr bwMode="auto">
          <a:xfrm rot="3600000">
            <a:off x="6539707" y="2713832"/>
            <a:ext cx="2903537" cy="1181100"/>
            <a:chOff x="5023636" y="2692816"/>
            <a:chExt cx="2902901" cy="1180184"/>
          </a:xfrm>
        </p:grpSpPr>
        <p:grpSp>
          <p:nvGrpSpPr>
            <p:cNvPr id="17457" name="Group 142"/>
            <p:cNvGrpSpPr>
              <a:grpSpLocks/>
            </p:cNvGrpSpPr>
            <p:nvPr/>
          </p:nvGrpSpPr>
          <p:grpSpPr bwMode="auto">
            <a:xfrm rot="-852115">
              <a:off x="5023636" y="3422641"/>
              <a:ext cx="210592" cy="450359"/>
              <a:chOff x="4994141" y="3395533"/>
              <a:chExt cx="252561" cy="450359"/>
            </a:xfrm>
          </p:grpSpPr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54F06F65-B505-4321-B849-9E97613AF5A2}"/>
                  </a:ext>
                </a:extLst>
              </p:cNvPr>
              <p:cNvCxnSpPr/>
              <p:nvPr/>
            </p:nvCxnSpPr>
            <p:spPr>
              <a:xfrm rot="492115">
                <a:off x="4953711" y="3395883"/>
                <a:ext cx="260773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B6F6E76E-208B-47B2-89D8-29848E2A4B75}"/>
                  </a:ext>
                </a:extLst>
              </p:cNvPr>
              <p:cNvCxnSpPr/>
              <p:nvPr/>
            </p:nvCxnSpPr>
            <p:spPr>
              <a:xfrm rot="72115">
                <a:off x="4949549" y="3549614"/>
                <a:ext cx="260773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>
                <a:extLst>
                  <a:ext uri="{FF2B5EF4-FFF2-40B4-BE49-F238E27FC236}">
                    <a16:creationId xmlns:a16="http://schemas.microsoft.com/office/drawing/2014/main" id="{6EF1BC1E-81B3-4C61-977D-80B799244DE5}"/>
                  </a:ext>
                </a:extLst>
              </p:cNvPr>
              <p:cNvCxnSpPr/>
              <p:nvPr/>
            </p:nvCxnSpPr>
            <p:spPr>
              <a:xfrm rot="21432115">
                <a:off x="4950904" y="3711132"/>
                <a:ext cx="260773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E3763C5F-20D2-4886-A9B4-65014B4F5185}"/>
                  </a:ext>
                </a:extLst>
              </p:cNvPr>
              <p:cNvCxnSpPr/>
              <p:nvPr/>
            </p:nvCxnSpPr>
            <p:spPr>
              <a:xfrm rot="21012115">
                <a:off x="4948533" y="3858133"/>
                <a:ext cx="256967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458" name="Group 143"/>
            <p:cNvGrpSpPr>
              <a:grpSpLocks/>
            </p:cNvGrpSpPr>
            <p:nvPr/>
          </p:nvGrpSpPr>
          <p:grpSpPr bwMode="auto">
            <a:xfrm rot="9947885">
              <a:off x="7715945" y="2692816"/>
              <a:ext cx="210592" cy="450359"/>
              <a:chOff x="4994141" y="3395533"/>
              <a:chExt cx="252561" cy="450359"/>
            </a:xfrm>
          </p:grpSpPr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5E5ADBE5-C8E2-4E4D-80BC-A7586C605DDC}"/>
                  </a:ext>
                </a:extLst>
              </p:cNvPr>
              <p:cNvCxnSpPr/>
              <p:nvPr/>
            </p:nvCxnSpPr>
            <p:spPr>
              <a:xfrm rot="492115">
                <a:off x="5003793" y="3395875"/>
                <a:ext cx="258870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76CE6596-5722-4042-9E66-5D892C07FDDB}"/>
                  </a:ext>
                </a:extLst>
              </p:cNvPr>
              <p:cNvCxnSpPr/>
              <p:nvPr/>
            </p:nvCxnSpPr>
            <p:spPr>
              <a:xfrm rot="72115">
                <a:off x="5000134" y="3546256"/>
                <a:ext cx="255063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87FF488C-4142-4083-BE45-36C17BD8FF0A}"/>
                  </a:ext>
                </a:extLst>
              </p:cNvPr>
              <p:cNvCxnSpPr/>
              <p:nvPr/>
            </p:nvCxnSpPr>
            <p:spPr>
              <a:xfrm rot="21432115">
                <a:off x="5016416" y="3684572"/>
                <a:ext cx="260774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9EFA3183-203B-44C7-8A04-4373EBDA104D}"/>
                  </a:ext>
                </a:extLst>
              </p:cNvPr>
              <p:cNvCxnSpPr/>
              <p:nvPr/>
            </p:nvCxnSpPr>
            <p:spPr>
              <a:xfrm rot="21012115">
                <a:off x="5009177" y="3845664"/>
                <a:ext cx="255063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421" name="Group 152"/>
          <p:cNvGrpSpPr>
            <a:grpSpLocks/>
          </p:cNvGrpSpPr>
          <p:nvPr/>
        </p:nvGrpSpPr>
        <p:grpSpPr bwMode="auto">
          <a:xfrm rot="5400000">
            <a:off x="6535739" y="2714626"/>
            <a:ext cx="2903537" cy="1179513"/>
            <a:chOff x="5023636" y="2692816"/>
            <a:chExt cx="2902901" cy="1180184"/>
          </a:xfrm>
        </p:grpSpPr>
        <p:grpSp>
          <p:nvGrpSpPr>
            <p:cNvPr id="17447" name="Group 153"/>
            <p:cNvGrpSpPr>
              <a:grpSpLocks/>
            </p:cNvGrpSpPr>
            <p:nvPr/>
          </p:nvGrpSpPr>
          <p:grpSpPr bwMode="auto">
            <a:xfrm rot="-852115">
              <a:off x="5023636" y="3422641"/>
              <a:ext cx="210592" cy="450359"/>
              <a:chOff x="4994141" y="3395533"/>
              <a:chExt cx="252561" cy="450359"/>
            </a:xfrm>
          </p:grpSpPr>
          <p:cxnSp>
            <p:nvCxnSpPr>
              <p:cNvPr id="98" name="Straight Connector 97">
                <a:extLst>
                  <a:ext uri="{FF2B5EF4-FFF2-40B4-BE49-F238E27FC236}">
                    <a16:creationId xmlns:a16="http://schemas.microsoft.com/office/drawing/2014/main" id="{8687263F-1142-4653-8158-F96825261C01}"/>
                  </a:ext>
                </a:extLst>
              </p:cNvPr>
              <p:cNvCxnSpPr/>
              <p:nvPr/>
            </p:nvCxnSpPr>
            <p:spPr>
              <a:xfrm rot="492115">
                <a:off x="4988546" y="3374039"/>
                <a:ext cx="258870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>
                <a:extLst>
                  <a:ext uri="{FF2B5EF4-FFF2-40B4-BE49-F238E27FC236}">
                    <a16:creationId xmlns:a16="http://schemas.microsoft.com/office/drawing/2014/main" id="{07ABB7B9-572E-4445-BD47-D29FD8E0EC76}"/>
                  </a:ext>
                </a:extLst>
              </p:cNvPr>
              <p:cNvCxnSpPr/>
              <p:nvPr/>
            </p:nvCxnSpPr>
            <p:spPr>
              <a:xfrm rot="72115">
                <a:off x="4985158" y="3527944"/>
                <a:ext cx="264581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>
                <a:extLst>
                  <a:ext uri="{FF2B5EF4-FFF2-40B4-BE49-F238E27FC236}">
                    <a16:creationId xmlns:a16="http://schemas.microsoft.com/office/drawing/2014/main" id="{2E17FE09-C02A-4717-8F9A-2F4B405D1F02}"/>
                  </a:ext>
                </a:extLst>
              </p:cNvPr>
              <p:cNvCxnSpPr/>
              <p:nvPr/>
            </p:nvCxnSpPr>
            <p:spPr>
              <a:xfrm rot="21432115">
                <a:off x="4984169" y="3680113"/>
                <a:ext cx="264580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>
                <a:extLst>
                  <a:ext uri="{FF2B5EF4-FFF2-40B4-BE49-F238E27FC236}">
                    <a16:creationId xmlns:a16="http://schemas.microsoft.com/office/drawing/2014/main" id="{8A8B8F16-D79D-4D05-B6DF-384DA06E7769}"/>
                  </a:ext>
                </a:extLst>
              </p:cNvPr>
              <p:cNvCxnSpPr/>
              <p:nvPr/>
            </p:nvCxnSpPr>
            <p:spPr>
              <a:xfrm rot="21012115">
                <a:off x="4979957" y="3829964"/>
                <a:ext cx="264581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448" name="Group 154"/>
            <p:cNvGrpSpPr>
              <a:grpSpLocks/>
            </p:cNvGrpSpPr>
            <p:nvPr/>
          </p:nvGrpSpPr>
          <p:grpSpPr bwMode="auto">
            <a:xfrm rot="9947885">
              <a:off x="7715945" y="2692816"/>
              <a:ext cx="210592" cy="450359"/>
              <a:chOff x="4994141" y="3395533"/>
              <a:chExt cx="252561" cy="450359"/>
            </a:xfrm>
          </p:grpSpPr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DAEF3E30-87BE-44E4-844D-8B94A9EE9BB6}"/>
                  </a:ext>
                </a:extLst>
              </p:cNvPr>
              <p:cNvCxnSpPr/>
              <p:nvPr/>
            </p:nvCxnSpPr>
            <p:spPr>
              <a:xfrm rot="492115">
                <a:off x="5006435" y="3399318"/>
                <a:ext cx="260773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64A2821A-6DEB-42C5-B706-19A007414E22}"/>
                  </a:ext>
                </a:extLst>
              </p:cNvPr>
              <p:cNvCxnSpPr/>
              <p:nvPr/>
            </p:nvCxnSpPr>
            <p:spPr>
              <a:xfrm rot="72115">
                <a:off x="4983536" y="3546831"/>
                <a:ext cx="276002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>
                <a:extLst>
                  <a:ext uri="{FF2B5EF4-FFF2-40B4-BE49-F238E27FC236}">
                    <a16:creationId xmlns:a16="http://schemas.microsoft.com/office/drawing/2014/main" id="{E869AEE7-B607-471B-BFCE-04715723B755}"/>
                  </a:ext>
                </a:extLst>
              </p:cNvPr>
              <p:cNvCxnSpPr/>
              <p:nvPr/>
            </p:nvCxnSpPr>
            <p:spPr>
              <a:xfrm rot="21432115">
                <a:off x="4983481" y="3695921"/>
                <a:ext cx="276001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>
                <a:extLst>
                  <a:ext uri="{FF2B5EF4-FFF2-40B4-BE49-F238E27FC236}">
                    <a16:creationId xmlns:a16="http://schemas.microsoft.com/office/drawing/2014/main" id="{795D762F-9E4D-477D-81C9-824400E62F29}"/>
                  </a:ext>
                </a:extLst>
              </p:cNvPr>
              <p:cNvCxnSpPr/>
              <p:nvPr/>
            </p:nvCxnSpPr>
            <p:spPr>
              <a:xfrm rot="21012115">
                <a:off x="4994380" y="3846552"/>
                <a:ext cx="253161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422" name="Group 163"/>
          <p:cNvGrpSpPr>
            <a:grpSpLocks/>
          </p:cNvGrpSpPr>
          <p:nvPr/>
        </p:nvGrpSpPr>
        <p:grpSpPr bwMode="auto">
          <a:xfrm rot="7200000">
            <a:off x="6537326" y="2714626"/>
            <a:ext cx="2903537" cy="1179512"/>
            <a:chOff x="5023636" y="2692816"/>
            <a:chExt cx="2902901" cy="1180184"/>
          </a:xfrm>
        </p:grpSpPr>
        <p:grpSp>
          <p:nvGrpSpPr>
            <p:cNvPr id="17437" name="Group 164"/>
            <p:cNvGrpSpPr>
              <a:grpSpLocks/>
            </p:cNvGrpSpPr>
            <p:nvPr/>
          </p:nvGrpSpPr>
          <p:grpSpPr bwMode="auto">
            <a:xfrm rot="-852115">
              <a:off x="5023636" y="3422641"/>
              <a:ext cx="210592" cy="450359"/>
              <a:chOff x="4994141" y="3395533"/>
              <a:chExt cx="252561" cy="450359"/>
            </a:xfrm>
          </p:grpSpPr>
          <p:cxnSp>
            <p:nvCxnSpPr>
              <p:cNvPr id="109" name="Straight Connector 108">
                <a:extLst>
                  <a:ext uri="{FF2B5EF4-FFF2-40B4-BE49-F238E27FC236}">
                    <a16:creationId xmlns:a16="http://schemas.microsoft.com/office/drawing/2014/main" id="{E87CA71B-3D57-4CC1-AAD7-C020860751AB}"/>
                  </a:ext>
                </a:extLst>
              </p:cNvPr>
              <p:cNvCxnSpPr/>
              <p:nvPr/>
            </p:nvCxnSpPr>
            <p:spPr>
              <a:xfrm rot="492115">
                <a:off x="4993487" y="3395669"/>
                <a:ext cx="253161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Connector 109">
                <a:extLst>
                  <a:ext uri="{FF2B5EF4-FFF2-40B4-BE49-F238E27FC236}">
                    <a16:creationId xmlns:a16="http://schemas.microsoft.com/office/drawing/2014/main" id="{26F682C3-16AD-4E7A-9457-2983802D9CC6}"/>
                  </a:ext>
                </a:extLst>
              </p:cNvPr>
              <p:cNvCxnSpPr/>
              <p:nvPr/>
            </p:nvCxnSpPr>
            <p:spPr>
              <a:xfrm rot="72115">
                <a:off x="4971928" y="3546632"/>
                <a:ext cx="276001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110">
                <a:extLst>
                  <a:ext uri="{FF2B5EF4-FFF2-40B4-BE49-F238E27FC236}">
                    <a16:creationId xmlns:a16="http://schemas.microsoft.com/office/drawing/2014/main" id="{9B4D0331-BEE3-4A7B-BD5B-BD610404406B}"/>
                  </a:ext>
                </a:extLst>
              </p:cNvPr>
              <p:cNvCxnSpPr/>
              <p:nvPr/>
            </p:nvCxnSpPr>
            <p:spPr>
              <a:xfrm rot="21432115">
                <a:off x="4994394" y="3695894"/>
                <a:ext cx="253159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>
                <a:extLst>
                  <a:ext uri="{FF2B5EF4-FFF2-40B4-BE49-F238E27FC236}">
                    <a16:creationId xmlns:a16="http://schemas.microsoft.com/office/drawing/2014/main" id="{E5D650C7-A61E-42EE-93DD-AD282DC43B34}"/>
                  </a:ext>
                </a:extLst>
              </p:cNvPr>
              <p:cNvCxnSpPr/>
              <p:nvPr/>
            </p:nvCxnSpPr>
            <p:spPr>
              <a:xfrm rot="21012115">
                <a:off x="4993930" y="3846221"/>
                <a:ext cx="253159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438" name="Group 165"/>
            <p:cNvGrpSpPr>
              <a:grpSpLocks/>
            </p:cNvGrpSpPr>
            <p:nvPr/>
          </p:nvGrpSpPr>
          <p:grpSpPr bwMode="auto">
            <a:xfrm rot="9947885">
              <a:off x="7715945" y="2692816"/>
              <a:ext cx="210592" cy="450359"/>
              <a:chOff x="4994141" y="3395533"/>
              <a:chExt cx="252561" cy="450359"/>
            </a:xfrm>
          </p:grpSpPr>
          <p:cxnSp>
            <p:nvCxnSpPr>
              <p:cNvPr id="105" name="Straight Connector 104">
                <a:extLst>
                  <a:ext uri="{FF2B5EF4-FFF2-40B4-BE49-F238E27FC236}">
                    <a16:creationId xmlns:a16="http://schemas.microsoft.com/office/drawing/2014/main" id="{D12C4F91-83C5-4929-BCAF-DD93EAE21DCD}"/>
                  </a:ext>
                </a:extLst>
              </p:cNvPr>
              <p:cNvCxnSpPr/>
              <p:nvPr/>
            </p:nvCxnSpPr>
            <p:spPr>
              <a:xfrm rot="492115">
                <a:off x="4995032" y="3393507"/>
                <a:ext cx="268387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>
                <a:extLst>
                  <a:ext uri="{FF2B5EF4-FFF2-40B4-BE49-F238E27FC236}">
                    <a16:creationId xmlns:a16="http://schemas.microsoft.com/office/drawing/2014/main" id="{DB9B5CC6-05EB-4435-978D-9583C03B39FB}"/>
                  </a:ext>
                </a:extLst>
              </p:cNvPr>
              <p:cNvCxnSpPr/>
              <p:nvPr/>
            </p:nvCxnSpPr>
            <p:spPr>
              <a:xfrm rot="72115">
                <a:off x="4983436" y="3545565"/>
                <a:ext cx="276001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>
                <a:extLst>
                  <a:ext uri="{FF2B5EF4-FFF2-40B4-BE49-F238E27FC236}">
                    <a16:creationId xmlns:a16="http://schemas.microsoft.com/office/drawing/2014/main" id="{09FCD835-6248-4953-B086-4DBF704DA2A7}"/>
                  </a:ext>
                </a:extLst>
              </p:cNvPr>
              <p:cNvCxnSpPr/>
              <p:nvPr/>
            </p:nvCxnSpPr>
            <p:spPr>
              <a:xfrm rot="21432115">
                <a:off x="4996419" y="3695043"/>
                <a:ext cx="270291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>
                <a:extLst>
                  <a:ext uri="{FF2B5EF4-FFF2-40B4-BE49-F238E27FC236}">
                    <a16:creationId xmlns:a16="http://schemas.microsoft.com/office/drawing/2014/main" id="{D51F59D4-435D-4417-96A1-2AF853F76F6F}"/>
                  </a:ext>
                </a:extLst>
              </p:cNvPr>
              <p:cNvCxnSpPr/>
              <p:nvPr/>
            </p:nvCxnSpPr>
            <p:spPr>
              <a:xfrm rot="21012115">
                <a:off x="5007751" y="3846035"/>
                <a:ext cx="255063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423" name="Group 174"/>
          <p:cNvGrpSpPr>
            <a:grpSpLocks/>
          </p:cNvGrpSpPr>
          <p:nvPr/>
        </p:nvGrpSpPr>
        <p:grpSpPr bwMode="auto">
          <a:xfrm rot="9000000">
            <a:off x="6540500" y="2713038"/>
            <a:ext cx="2903538" cy="1179512"/>
            <a:chOff x="5023636" y="2692816"/>
            <a:chExt cx="2902901" cy="1180184"/>
          </a:xfrm>
        </p:grpSpPr>
        <p:grpSp>
          <p:nvGrpSpPr>
            <p:cNvPr id="17427" name="Group 175"/>
            <p:cNvGrpSpPr>
              <a:grpSpLocks/>
            </p:cNvGrpSpPr>
            <p:nvPr/>
          </p:nvGrpSpPr>
          <p:grpSpPr bwMode="auto">
            <a:xfrm rot="-852115">
              <a:off x="5023636" y="3422641"/>
              <a:ext cx="210592" cy="450359"/>
              <a:chOff x="4994141" y="3395533"/>
              <a:chExt cx="252561" cy="450359"/>
            </a:xfrm>
          </p:grpSpPr>
          <p:cxnSp>
            <p:nvCxnSpPr>
              <p:cNvPr id="120" name="Straight Connector 119">
                <a:extLst>
                  <a:ext uri="{FF2B5EF4-FFF2-40B4-BE49-F238E27FC236}">
                    <a16:creationId xmlns:a16="http://schemas.microsoft.com/office/drawing/2014/main" id="{7162857D-3B8B-4E29-B725-45945B22D9E1}"/>
                  </a:ext>
                </a:extLst>
              </p:cNvPr>
              <p:cNvCxnSpPr/>
              <p:nvPr/>
            </p:nvCxnSpPr>
            <p:spPr>
              <a:xfrm rot="492115">
                <a:off x="4994392" y="3396188"/>
                <a:ext cx="253161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>
                <a:extLst>
                  <a:ext uri="{FF2B5EF4-FFF2-40B4-BE49-F238E27FC236}">
                    <a16:creationId xmlns:a16="http://schemas.microsoft.com/office/drawing/2014/main" id="{F0DF6563-0D4D-4387-B840-1C6161126277}"/>
                  </a:ext>
                </a:extLst>
              </p:cNvPr>
              <p:cNvCxnSpPr/>
              <p:nvPr/>
            </p:nvCxnSpPr>
            <p:spPr>
              <a:xfrm rot="72115">
                <a:off x="4996171" y="3552832"/>
                <a:ext cx="258870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>
                <a:extLst>
                  <a:ext uri="{FF2B5EF4-FFF2-40B4-BE49-F238E27FC236}">
                    <a16:creationId xmlns:a16="http://schemas.microsoft.com/office/drawing/2014/main" id="{81DB76C7-D6E4-4F8A-B963-DB278C72841B}"/>
                  </a:ext>
                </a:extLst>
              </p:cNvPr>
              <p:cNvCxnSpPr/>
              <p:nvPr/>
            </p:nvCxnSpPr>
            <p:spPr>
              <a:xfrm rot="21432115">
                <a:off x="4994090" y="3700600"/>
                <a:ext cx="253159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>
                <a:extLst>
                  <a:ext uri="{FF2B5EF4-FFF2-40B4-BE49-F238E27FC236}">
                    <a16:creationId xmlns:a16="http://schemas.microsoft.com/office/drawing/2014/main" id="{4867C102-4F5A-4CEF-8040-908DB43B4A4E}"/>
                  </a:ext>
                </a:extLst>
              </p:cNvPr>
              <p:cNvCxnSpPr/>
              <p:nvPr/>
            </p:nvCxnSpPr>
            <p:spPr>
              <a:xfrm rot="21012115">
                <a:off x="4991442" y="3867383"/>
                <a:ext cx="262677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428" name="Group 176"/>
            <p:cNvGrpSpPr>
              <a:grpSpLocks/>
            </p:cNvGrpSpPr>
            <p:nvPr/>
          </p:nvGrpSpPr>
          <p:grpSpPr bwMode="auto">
            <a:xfrm rot="9947885">
              <a:off x="7715945" y="2692816"/>
              <a:ext cx="210592" cy="450359"/>
              <a:chOff x="4994141" y="3395533"/>
              <a:chExt cx="252561" cy="450359"/>
            </a:xfrm>
          </p:grpSpPr>
          <p:cxnSp>
            <p:nvCxnSpPr>
              <p:cNvPr id="116" name="Straight Connector 115">
                <a:extLst>
                  <a:ext uri="{FF2B5EF4-FFF2-40B4-BE49-F238E27FC236}">
                    <a16:creationId xmlns:a16="http://schemas.microsoft.com/office/drawing/2014/main" id="{A065B02B-6236-4C78-8EA5-F932A5A6F872}"/>
                  </a:ext>
                </a:extLst>
              </p:cNvPr>
              <p:cNvCxnSpPr/>
              <p:nvPr/>
            </p:nvCxnSpPr>
            <p:spPr>
              <a:xfrm rot="492115">
                <a:off x="4971482" y="3380685"/>
                <a:ext cx="260774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>
                <a:extLst>
                  <a:ext uri="{FF2B5EF4-FFF2-40B4-BE49-F238E27FC236}">
                    <a16:creationId xmlns:a16="http://schemas.microsoft.com/office/drawing/2014/main" id="{68C0B35E-D7C5-453F-8C40-BF6FC55E4D46}"/>
                  </a:ext>
                </a:extLst>
              </p:cNvPr>
              <p:cNvCxnSpPr/>
              <p:nvPr/>
            </p:nvCxnSpPr>
            <p:spPr>
              <a:xfrm rot="72115">
                <a:off x="4969780" y="3537391"/>
                <a:ext cx="262677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>
                <a:extLst>
                  <a:ext uri="{FF2B5EF4-FFF2-40B4-BE49-F238E27FC236}">
                    <a16:creationId xmlns:a16="http://schemas.microsoft.com/office/drawing/2014/main" id="{9E1D8A56-D4AA-4565-80C4-FC7F5ABA7B3B}"/>
                  </a:ext>
                </a:extLst>
              </p:cNvPr>
              <p:cNvCxnSpPr/>
              <p:nvPr/>
            </p:nvCxnSpPr>
            <p:spPr>
              <a:xfrm rot="21432115">
                <a:off x="4987115" y="3691585"/>
                <a:ext cx="272194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>
                <a:extLst>
                  <a:ext uri="{FF2B5EF4-FFF2-40B4-BE49-F238E27FC236}">
                    <a16:creationId xmlns:a16="http://schemas.microsoft.com/office/drawing/2014/main" id="{83AE73FD-9961-45FF-A59D-E01A9FF787F0}"/>
                  </a:ext>
                </a:extLst>
              </p:cNvPr>
              <p:cNvCxnSpPr/>
              <p:nvPr/>
            </p:nvCxnSpPr>
            <p:spPr>
              <a:xfrm rot="21012115">
                <a:off x="4995162" y="3845491"/>
                <a:ext cx="253161" cy="0"/>
              </a:xfrm>
              <a:prstGeom prst="line">
                <a:avLst/>
              </a:prstGeom>
              <a:ln w="28575" cap="rnd">
                <a:solidFill>
                  <a:schemeClr val="tx1">
                    <a:lumMod val="10000"/>
                    <a:lumOff val="9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5" name="Rounded Rectangle 214">
            <a:extLst>
              <a:ext uri="{FF2B5EF4-FFF2-40B4-BE49-F238E27FC236}">
                <a16:creationId xmlns:a16="http://schemas.microsoft.com/office/drawing/2014/main" id="{A5D95D49-EF37-46F3-BD06-704CA52F11BA}"/>
              </a:ext>
            </a:extLst>
          </p:cNvPr>
          <p:cNvSpPr/>
          <p:nvPr/>
        </p:nvSpPr>
        <p:spPr>
          <a:xfrm>
            <a:off x="2279650" y="765176"/>
            <a:ext cx="7632700" cy="461963"/>
          </a:xfrm>
          <a:prstGeom prst="roundRect">
            <a:avLst>
              <a:gd name="adj" fmla="val 5740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ysClr val="windowText" lastClr="000000"/>
                </a:solidFill>
              </a:rPr>
              <a:t>How many words can you think of that end in ‘</a:t>
            </a:r>
            <a:r>
              <a:rPr lang="en-GB" sz="2000" dirty="0" err="1">
                <a:solidFill>
                  <a:sysClr val="windowText" lastClr="000000"/>
                </a:solidFill>
              </a:rPr>
              <a:t>sion</a:t>
            </a:r>
            <a:r>
              <a:rPr lang="en-GB" sz="2000" dirty="0">
                <a:solidFill>
                  <a:sysClr val="windowText" lastClr="000000"/>
                </a:solidFill>
              </a:rPr>
              <a:t>’?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08"/>
          <a:stretch>
            <a:fillRect/>
          </a:stretch>
        </p:blipFill>
        <p:spPr bwMode="auto">
          <a:xfrm>
            <a:off x="2847975" y="3135314"/>
            <a:ext cx="2533650" cy="327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7" name="Freeform 216">
            <a:extLst>
              <a:ext uri="{FF2B5EF4-FFF2-40B4-BE49-F238E27FC236}">
                <a16:creationId xmlns:a16="http://schemas.microsoft.com/office/drawing/2014/main" id="{F84D4D84-1BC4-495F-BE4C-19FF8B599DEE}"/>
              </a:ext>
            </a:extLst>
          </p:cNvPr>
          <p:cNvSpPr/>
          <p:nvPr/>
        </p:nvSpPr>
        <p:spPr>
          <a:xfrm>
            <a:off x="2287589" y="1411289"/>
            <a:ext cx="3997325" cy="1273175"/>
          </a:xfrm>
          <a:custGeom>
            <a:avLst/>
            <a:gdLst>
              <a:gd name="connsiteX0" fmla="*/ 79693 w 3998604"/>
              <a:gd name="connsiteY0" fmla="*/ 0 h 1388375"/>
              <a:gd name="connsiteX1" fmla="*/ 3918911 w 3998604"/>
              <a:gd name="connsiteY1" fmla="*/ 0 h 1388375"/>
              <a:gd name="connsiteX2" fmla="*/ 3998604 w 3998604"/>
              <a:gd name="connsiteY2" fmla="*/ 79693 h 1388375"/>
              <a:gd name="connsiteX3" fmla="*/ 3998604 w 3998604"/>
              <a:gd name="connsiteY3" fmla="*/ 403023 h 1388375"/>
              <a:gd name="connsiteX4" fmla="*/ 3338721 w 3998604"/>
              <a:gd name="connsiteY4" fmla="*/ 1388375 h 1388375"/>
              <a:gd name="connsiteX5" fmla="*/ 79693 w 3998604"/>
              <a:gd name="connsiteY5" fmla="*/ 1388375 h 1388375"/>
              <a:gd name="connsiteX6" fmla="*/ 0 w 3998604"/>
              <a:gd name="connsiteY6" fmla="*/ 1308682 h 1388375"/>
              <a:gd name="connsiteX7" fmla="*/ 0 w 3998604"/>
              <a:gd name="connsiteY7" fmla="*/ 79693 h 1388375"/>
              <a:gd name="connsiteX8" fmla="*/ 79693 w 3998604"/>
              <a:gd name="connsiteY8" fmla="*/ 0 h 1388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98604" h="1388375">
                <a:moveTo>
                  <a:pt x="79693" y="0"/>
                </a:moveTo>
                <a:lnTo>
                  <a:pt x="3918911" y="0"/>
                </a:lnTo>
                <a:cubicBezTo>
                  <a:pt x="3962924" y="0"/>
                  <a:pt x="3998604" y="35680"/>
                  <a:pt x="3998604" y="79693"/>
                </a:cubicBezTo>
                <a:lnTo>
                  <a:pt x="3998604" y="403023"/>
                </a:lnTo>
                <a:lnTo>
                  <a:pt x="3338721" y="1388375"/>
                </a:lnTo>
                <a:lnTo>
                  <a:pt x="79693" y="1388375"/>
                </a:lnTo>
                <a:cubicBezTo>
                  <a:pt x="35680" y="1388375"/>
                  <a:pt x="0" y="1352695"/>
                  <a:pt x="0" y="1308682"/>
                </a:cubicBezTo>
                <a:lnTo>
                  <a:pt x="0" y="79693"/>
                </a:lnTo>
                <a:cubicBezTo>
                  <a:pt x="0" y="35680"/>
                  <a:pt x="35680" y="0"/>
                  <a:pt x="79693" y="0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0" rIns="108000" bIns="0" anchor="ctr"/>
          <a:lstStyle/>
          <a:p>
            <a:pPr>
              <a:defRPr/>
            </a:pPr>
            <a:r>
              <a:rPr lang="en-GB" dirty="0" smtClean="0">
                <a:solidFill>
                  <a:schemeClr val="tx1"/>
                </a:solidFill>
              </a:rPr>
              <a:t>On a piece of paper, write </a:t>
            </a:r>
            <a:r>
              <a:rPr lang="en-GB" dirty="0">
                <a:solidFill>
                  <a:schemeClr val="tx1"/>
                </a:solidFill>
              </a:rPr>
              <a:t>down </a:t>
            </a:r>
            <a:r>
              <a:rPr lang="en-GB" dirty="0">
                <a:solidFill>
                  <a:schemeClr val="tx1"/>
                </a:solidFill>
              </a:rPr>
              <a:t>as many ‘</a:t>
            </a:r>
            <a:r>
              <a:rPr lang="en-GB" dirty="0" err="1">
                <a:solidFill>
                  <a:schemeClr val="tx1"/>
                </a:solidFill>
              </a:rPr>
              <a:t>sion</a:t>
            </a:r>
            <a:r>
              <a:rPr lang="en-GB" dirty="0">
                <a:solidFill>
                  <a:schemeClr val="tx1"/>
                </a:solidFill>
              </a:rPr>
              <a:t>’ words as </a:t>
            </a:r>
            <a:r>
              <a:rPr lang="en-GB" dirty="0">
                <a:solidFill>
                  <a:schemeClr val="tx1"/>
                </a:solidFill>
              </a:rPr>
              <a:t>you </a:t>
            </a:r>
            <a:r>
              <a:rPr lang="en-GB" dirty="0">
                <a:solidFill>
                  <a:schemeClr val="tx1"/>
                </a:solidFill>
              </a:rPr>
              <a:t>can think of in the next </a:t>
            </a:r>
            <a:r>
              <a:rPr lang="en-GB" dirty="0">
                <a:solidFill>
                  <a:schemeClr val="tx1"/>
                </a:solidFill>
              </a:rPr>
              <a:t>three </a:t>
            </a:r>
            <a:r>
              <a:rPr lang="en-GB" dirty="0">
                <a:solidFill>
                  <a:schemeClr val="tx1"/>
                </a:solidFill>
              </a:rPr>
              <a:t>minutes.</a:t>
            </a:r>
          </a:p>
        </p:txBody>
      </p:sp>
    </p:spTree>
    <p:extLst>
      <p:ext uri="{BB962C8B-B14F-4D97-AF65-F5344CB8AC3E}">
        <p14:creationId xmlns:p14="http://schemas.microsoft.com/office/powerpoint/2010/main" val="52970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0.09393 0.0004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88" y="23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18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0"/>
                            </p:stCondLst>
                            <p:childTnLst>
                              <p:par>
                                <p:cTn id="31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218" grpId="0" animBg="1"/>
      <p:bldP spid="215" grpId="0" animBg="1"/>
      <p:bldP spid="2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E43402A8-E11A-4AFE-A59A-605119E0A8FD}"/>
              </a:ext>
            </a:extLst>
          </p:cNvPr>
          <p:cNvSpPr/>
          <p:nvPr/>
        </p:nvSpPr>
        <p:spPr>
          <a:xfrm>
            <a:off x="1971675" y="747713"/>
            <a:ext cx="4991100" cy="506412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anchor="ctr"/>
          <a:lstStyle/>
          <a:p>
            <a:pPr>
              <a:defRPr/>
            </a:pPr>
            <a:r>
              <a:rPr lang="en-GB" dirty="0">
                <a:solidFill>
                  <a:sysClr val="windowText" lastClr="000000"/>
                </a:solidFill>
              </a:rPr>
              <a:t>Did you think of any of these ‘</a:t>
            </a:r>
            <a:r>
              <a:rPr lang="en-GB" dirty="0" err="1">
                <a:solidFill>
                  <a:sysClr val="windowText" lastClr="000000"/>
                </a:solidFill>
              </a:rPr>
              <a:t>sion</a:t>
            </a:r>
            <a:r>
              <a:rPr lang="en-GB" dirty="0">
                <a:solidFill>
                  <a:sysClr val="windowText" lastClr="000000"/>
                </a:solidFill>
              </a:rPr>
              <a:t>’ words?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EC852C37-BA71-4647-8798-7B2037BE3DFB}"/>
              </a:ext>
            </a:extLst>
          </p:cNvPr>
          <p:cNvSpPr/>
          <p:nvPr/>
        </p:nvSpPr>
        <p:spPr>
          <a:xfrm>
            <a:off x="2279651" y="4881564"/>
            <a:ext cx="6551613" cy="884237"/>
          </a:xfrm>
          <a:prstGeom prst="roundRect">
            <a:avLst>
              <a:gd name="adj" fmla="val 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rIns="720000"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Do you notice anything about all of these words with the ‘</a:t>
            </a:r>
            <a:r>
              <a:rPr lang="en-GB" sz="2000" dirty="0" err="1">
                <a:solidFill>
                  <a:schemeClr val="tx1"/>
                </a:solidFill>
              </a:rPr>
              <a:t>sion</a:t>
            </a:r>
            <a:r>
              <a:rPr lang="en-GB" sz="2000" dirty="0">
                <a:solidFill>
                  <a:schemeClr val="tx1"/>
                </a:solidFill>
              </a:rPr>
              <a:t>’ pattern?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525" y="1677988"/>
            <a:ext cx="1625600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677988"/>
            <a:ext cx="1627188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114" y="1677988"/>
            <a:ext cx="1627187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0700" y="1677988"/>
            <a:ext cx="1625600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264" y="2460625"/>
            <a:ext cx="1627187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775" y="2460625"/>
            <a:ext cx="1625600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495550" y="1958975"/>
            <a:ext cx="1455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division</a:t>
            </a: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4413250" y="1958975"/>
            <a:ext cx="1455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invasion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6319839" y="1958975"/>
            <a:ext cx="145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confusion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8224839" y="1958975"/>
            <a:ext cx="1457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decision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3836989" y="2770189"/>
            <a:ext cx="1455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television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7046914" y="2770189"/>
            <a:ext cx="1457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collision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525" y="3287713"/>
            <a:ext cx="1625600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287713"/>
            <a:ext cx="1627188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114" y="3287713"/>
            <a:ext cx="1627187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0700" y="3287713"/>
            <a:ext cx="1625600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2495550" y="3584575"/>
            <a:ext cx="145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revision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413250" y="3584575"/>
            <a:ext cx="145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erosion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6319839" y="3584575"/>
            <a:ext cx="1455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inclusion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8224839" y="3584575"/>
            <a:ext cx="1457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explosion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03"/>
          <a:stretch>
            <a:fillRect/>
          </a:stretch>
        </p:blipFill>
        <p:spPr bwMode="auto">
          <a:xfrm>
            <a:off x="8212139" y="4054476"/>
            <a:ext cx="1952625" cy="234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1680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ounded Rectangle 75">
            <a:extLst>
              <a:ext uri="{FF2B5EF4-FFF2-40B4-BE49-F238E27FC236}">
                <a16:creationId xmlns:a16="http://schemas.microsoft.com/office/drawing/2014/main" id="{8A5A2FD0-1DC4-4D7A-8696-B2BCE05D6B9A}"/>
              </a:ext>
            </a:extLst>
          </p:cNvPr>
          <p:cNvSpPr/>
          <p:nvPr/>
        </p:nvSpPr>
        <p:spPr>
          <a:xfrm>
            <a:off x="2279650" y="765176"/>
            <a:ext cx="7632700" cy="682625"/>
          </a:xfrm>
          <a:prstGeom prst="roundRect">
            <a:avLst>
              <a:gd name="adj" fmla="val 574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>
              <a:defRPr/>
            </a:pPr>
            <a:r>
              <a:rPr lang="en-GB" sz="2000" dirty="0">
                <a:solidFill>
                  <a:sysClr val="windowText" lastClr="000000"/>
                </a:solidFill>
              </a:rPr>
              <a:t>All of the words that end in ‘</a:t>
            </a:r>
            <a:r>
              <a:rPr lang="en-GB" sz="2000" dirty="0" err="1">
                <a:solidFill>
                  <a:sysClr val="windowText" lastClr="000000"/>
                </a:solidFill>
              </a:rPr>
              <a:t>sion</a:t>
            </a:r>
            <a:r>
              <a:rPr lang="en-GB" sz="2000" dirty="0">
                <a:solidFill>
                  <a:sysClr val="windowText" lastClr="000000"/>
                </a:solidFill>
              </a:rPr>
              <a:t>’ have a root word that ends in either </a:t>
            </a:r>
            <a:r>
              <a:rPr lang="en-GB" sz="2000" b="1" dirty="0">
                <a:solidFill>
                  <a:schemeClr val="accent6"/>
                </a:solidFill>
              </a:rPr>
              <a:t>de</a:t>
            </a:r>
            <a:r>
              <a:rPr lang="en-GB" sz="2000" dirty="0">
                <a:solidFill>
                  <a:sysClr val="windowText" lastClr="000000"/>
                </a:solidFill>
              </a:rPr>
              <a:t> or </a:t>
            </a:r>
            <a:r>
              <a:rPr lang="en-GB" sz="2000" b="1" dirty="0">
                <a:solidFill>
                  <a:srgbClr val="C00000"/>
                </a:solidFill>
              </a:rPr>
              <a:t>se</a:t>
            </a:r>
            <a:r>
              <a:rPr lang="en-GB" sz="2000" dirty="0">
                <a:solidFill>
                  <a:sysClr val="windowText" lastClr="000000"/>
                </a:solidFill>
              </a:rPr>
              <a:t>. For example…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94F9BFD-E9EE-47BE-924B-308507E6E2D1}"/>
              </a:ext>
            </a:extLst>
          </p:cNvPr>
          <p:cNvSpPr/>
          <p:nvPr/>
        </p:nvSpPr>
        <p:spPr>
          <a:xfrm>
            <a:off x="2279650" y="2058989"/>
            <a:ext cx="7620000" cy="3063875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bIns="108000" anchor="ctr"/>
          <a:lstStyle/>
          <a:p>
            <a:pPr>
              <a:lnSpc>
                <a:spcPct val="150000"/>
              </a:lnSpc>
              <a:defRPr/>
            </a:pP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E111A6E-7374-4730-9F28-83852B34B001}"/>
              </a:ext>
            </a:extLst>
          </p:cNvPr>
          <p:cNvSpPr/>
          <p:nvPr/>
        </p:nvSpPr>
        <p:spPr>
          <a:xfrm>
            <a:off x="4525964" y="2379663"/>
            <a:ext cx="1379537" cy="2400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divi</a:t>
            </a:r>
            <a:r>
              <a:rPr lang="en-GB" sz="2000" b="1" dirty="0">
                <a:solidFill>
                  <a:schemeClr val="accent3">
                    <a:lumMod val="75000"/>
                  </a:schemeClr>
                </a:solidFill>
              </a:rPr>
              <a:t>sion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inva</a:t>
            </a:r>
            <a:r>
              <a:rPr lang="en-GB" sz="2000" b="1" dirty="0">
                <a:solidFill>
                  <a:schemeClr val="accent3">
                    <a:lumMod val="75000"/>
                  </a:schemeClr>
                </a:solidFill>
              </a:rPr>
              <a:t>sion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deci</a:t>
            </a:r>
            <a:r>
              <a:rPr lang="en-GB" sz="2000" b="1" dirty="0">
                <a:solidFill>
                  <a:schemeClr val="accent3">
                    <a:lumMod val="75000"/>
                  </a:schemeClr>
                </a:solidFill>
              </a:rPr>
              <a:t>sion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colli</a:t>
            </a:r>
            <a:r>
              <a:rPr lang="en-GB" sz="2000" b="1" dirty="0">
                <a:solidFill>
                  <a:schemeClr val="accent3">
                    <a:lumMod val="75000"/>
                  </a:schemeClr>
                </a:solidFill>
              </a:rPr>
              <a:t>sion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ero</a:t>
            </a:r>
            <a:r>
              <a:rPr lang="en-GB" sz="2000" b="1" dirty="0">
                <a:solidFill>
                  <a:schemeClr val="accent3">
                    <a:lumMod val="75000"/>
                  </a:schemeClr>
                </a:solidFill>
              </a:rPr>
              <a:t>sion</a:t>
            </a:r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BC1A4897-4A5B-4443-B440-AD2BF60014EC}"/>
              </a:ext>
            </a:extLst>
          </p:cNvPr>
          <p:cNvSpPr/>
          <p:nvPr/>
        </p:nvSpPr>
        <p:spPr>
          <a:xfrm>
            <a:off x="3695701" y="2632076"/>
            <a:ext cx="849313" cy="161925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8" name="Right Arrow 77">
            <a:extLst>
              <a:ext uri="{FF2B5EF4-FFF2-40B4-BE49-F238E27FC236}">
                <a16:creationId xmlns:a16="http://schemas.microsoft.com/office/drawing/2014/main" id="{EB664BA7-3AEC-4258-98DF-73B9E986FC76}"/>
              </a:ext>
            </a:extLst>
          </p:cNvPr>
          <p:cNvSpPr/>
          <p:nvPr/>
        </p:nvSpPr>
        <p:spPr>
          <a:xfrm>
            <a:off x="3695701" y="3079751"/>
            <a:ext cx="849313" cy="161925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9" name="Right Arrow 78">
            <a:extLst>
              <a:ext uri="{FF2B5EF4-FFF2-40B4-BE49-F238E27FC236}">
                <a16:creationId xmlns:a16="http://schemas.microsoft.com/office/drawing/2014/main" id="{660F4D21-8553-403A-931A-33898BDCC087}"/>
              </a:ext>
            </a:extLst>
          </p:cNvPr>
          <p:cNvSpPr/>
          <p:nvPr/>
        </p:nvSpPr>
        <p:spPr>
          <a:xfrm>
            <a:off x="3695701" y="3556001"/>
            <a:ext cx="849313" cy="161925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0" name="Right Arrow 79">
            <a:extLst>
              <a:ext uri="{FF2B5EF4-FFF2-40B4-BE49-F238E27FC236}">
                <a16:creationId xmlns:a16="http://schemas.microsoft.com/office/drawing/2014/main" id="{05FA0B60-5B74-4551-B243-506520787181}"/>
              </a:ext>
            </a:extLst>
          </p:cNvPr>
          <p:cNvSpPr/>
          <p:nvPr/>
        </p:nvSpPr>
        <p:spPr>
          <a:xfrm>
            <a:off x="3695701" y="4005264"/>
            <a:ext cx="849313" cy="161925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1" name="Right Arrow 80">
            <a:extLst>
              <a:ext uri="{FF2B5EF4-FFF2-40B4-BE49-F238E27FC236}">
                <a16:creationId xmlns:a16="http://schemas.microsoft.com/office/drawing/2014/main" id="{E33264FF-B8CC-4CFB-B8A0-DEEAA16EB2AD}"/>
              </a:ext>
            </a:extLst>
          </p:cNvPr>
          <p:cNvSpPr/>
          <p:nvPr/>
        </p:nvSpPr>
        <p:spPr>
          <a:xfrm>
            <a:off x="3695701" y="4479926"/>
            <a:ext cx="849313" cy="161925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2" name="Right Arrow 81">
            <a:extLst>
              <a:ext uri="{FF2B5EF4-FFF2-40B4-BE49-F238E27FC236}">
                <a16:creationId xmlns:a16="http://schemas.microsoft.com/office/drawing/2014/main" id="{9BE4C0EB-8810-45E7-95F6-0CFF9E28EB7D}"/>
              </a:ext>
            </a:extLst>
          </p:cNvPr>
          <p:cNvSpPr/>
          <p:nvPr/>
        </p:nvSpPr>
        <p:spPr>
          <a:xfrm>
            <a:off x="7319963" y="2606676"/>
            <a:ext cx="849312" cy="161925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3" name="Right Arrow 82">
            <a:extLst>
              <a:ext uri="{FF2B5EF4-FFF2-40B4-BE49-F238E27FC236}">
                <a16:creationId xmlns:a16="http://schemas.microsoft.com/office/drawing/2014/main" id="{238D7E92-B05C-4717-AB7B-F1908DDB89BB}"/>
              </a:ext>
            </a:extLst>
          </p:cNvPr>
          <p:cNvSpPr/>
          <p:nvPr/>
        </p:nvSpPr>
        <p:spPr>
          <a:xfrm>
            <a:off x="7319963" y="3055939"/>
            <a:ext cx="849312" cy="161925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4" name="Right Arrow 83">
            <a:extLst>
              <a:ext uri="{FF2B5EF4-FFF2-40B4-BE49-F238E27FC236}">
                <a16:creationId xmlns:a16="http://schemas.microsoft.com/office/drawing/2014/main" id="{C248DEB7-6CC6-4886-8161-0157CDF56BCD}"/>
              </a:ext>
            </a:extLst>
          </p:cNvPr>
          <p:cNvSpPr/>
          <p:nvPr/>
        </p:nvSpPr>
        <p:spPr>
          <a:xfrm>
            <a:off x="7319963" y="3503614"/>
            <a:ext cx="849312" cy="161925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5" name="Right Arrow 84">
            <a:extLst>
              <a:ext uri="{FF2B5EF4-FFF2-40B4-BE49-F238E27FC236}">
                <a16:creationId xmlns:a16="http://schemas.microsoft.com/office/drawing/2014/main" id="{797E64CB-1BD2-4258-A955-D13055A5F08F}"/>
              </a:ext>
            </a:extLst>
          </p:cNvPr>
          <p:cNvSpPr/>
          <p:nvPr/>
        </p:nvSpPr>
        <p:spPr>
          <a:xfrm>
            <a:off x="7319963" y="3981451"/>
            <a:ext cx="849312" cy="161925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6" name="Right Arrow 85">
            <a:extLst>
              <a:ext uri="{FF2B5EF4-FFF2-40B4-BE49-F238E27FC236}">
                <a16:creationId xmlns:a16="http://schemas.microsoft.com/office/drawing/2014/main" id="{D7DDD9CC-58D6-4A45-9A04-73B0653613C2}"/>
              </a:ext>
            </a:extLst>
          </p:cNvPr>
          <p:cNvSpPr/>
          <p:nvPr/>
        </p:nvSpPr>
        <p:spPr>
          <a:xfrm>
            <a:off x="7319963" y="4430714"/>
            <a:ext cx="849312" cy="161925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2DE634-2C32-4721-B341-373FC395A6E4}"/>
              </a:ext>
            </a:extLst>
          </p:cNvPr>
          <p:cNvSpPr/>
          <p:nvPr/>
        </p:nvSpPr>
        <p:spPr>
          <a:xfrm>
            <a:off x="2773363" y="2373314"/>
            <a:ext cx="122555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divi</a:t>
            </a:r>
            <a:r>
              <a:rPr lang="en-GB" sz="2000" b="1" dirty="0">
                <a:solidFill>
                  <a:schemeClr val="accent6"/>
                </a:solidFill>
              </a:rPr>
              <a:t>de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inva</a:t>
            </a:r>
            <a:r>
              <a:rPr lang="en-GB" sz="2000" b="1" dirty="0">
                <a:solidFill>
                  <a:schemeClr val="accent6"/>
                </a:solidFill>
              </a:rPr>
              <a:t>de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deci</a:t>
            </a:r>
            <a:r>
              <a:rPr lang="en-GB" sz="2000" b="1" dirty="0">
                <a:solidFill>
                  <a:schemeClr val="accent6"/>
                </a:solidFill>
              </a:rPr>
              <a:t>de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colli</a:t>
            </a:r>
            <a:r>
              <a:rPr lang="en-GB" sz="2000" b="1" dirty="0">
                <a:solidFill>
                  <a:schemeClr val="accent6"/>
                </a:solidFill>
              </a:rPr>
              <a:t>de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ero</a:t>
            </a:r>
            <a:r>
              <a:rPr lang="en-GB" sz="2000" b="1" dirty="0">
                <a:solidFill>
                  <a:schemeClr val="accent6"/>
                </a:solidFill>
              </a:rPr>
              <a:t>de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BCC1ED-1928-4D58-A4A6-74FC9D7EB972}"/>
              </a:ext>
            </a:extLst>
          </p:cNvPr>
          <p:cNvSpPr/>
          <p:nvPr/>
        </p:nvSpPr>
        <p:spPr>
          <a:xfrm>
            <a:off x="6278564" y="2360614"/>
            <a:ext cx="1233487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inclu</a:t>
            </a:r>
            <a:r>
              <a:rPr lang="en-GB" sz="2000" b="1" dirty="0">
                <a:solidFill>
                  <a:schemeClr val="accent6"/>
                </a:solidFill>
              </a:rPr>
              <a:t>de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explo</a:t>
            </a:r>
            <a:r>
              <a:rPr lang="en-GB" sz="2000" b="1" dirty="0">
                <a:solidFill>
                  <a:schemeClr val="accent6"/>
                </a:solidFill>
              </a:rPr>
              <a:t>de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/>
              <a:t>confu</a:t>
            </a:r>
            <a:r>
              <a:rPr lang="en-GB" sz="2000" b="1" dirty="0">
                <a:solidFill>
                  <a:srgbClr val="C00000"/>
                </a:solidFill>
              </a:rPr>
              <a:t>se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/>
              <a:t>televi</a:t>
            </a:r>
            <a:r>
              <a:rPr lang="en-GB" sz="2000" b="1" dirty="0">
                <a:solidFill>
                  <a:srgbClr val="C00000"/>
                </a:solidFill>
              </a:rPr>
              <a:t>se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/>
              <a:t>revi</a:t>
            </a:r>
            <a:r>
              <a:rPr lang="en-GB" sz="2000" b="1" dirty="0">
                <a:solidFill>
                  <a:srgbClr val="C00000"/>
                </a:solidFill>
              </a:rPr>
              <a:t>se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43DF08F-EEA6-453F-BCC5-93917DF7AF4E}"/>
              </a:ext>
            </a:extLst>
          </p:cNvPr>
          <p:cNvSpPr/>
          <p:nvPr/>
        </p:nvSpPr>
        <p:spPr>
          <a:xfrm>
            <a:off x="8169276" y="2354264"/>
            <a:ext cx="1331913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inclu</a:t>
            </a:r>
            <a:r>
              <a:rPr lang="en-GB" sz="2000" b="1" dirty="0">
                <a:solidFill>
                  <a:schemeClr val="accent3">
                    <a:lumMod val="75000"/>
                  </a:schemeClr>
                </a:solidFill>
              </a:rPr>
              <a:t>sion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>
                <a:solidFill>
                  <a:srgbClr val="000000"/>
                </a:solidFill>
              </a:rPr>
              <a:t>explo</a:t>
            </a:r>
            <a:r>
              <a:rPr lang="en-GB" sz="2000" b="1" dirty="0">
                <a:solidFill>
                  <a:schemeClr val="accent3">
                    <a:lumMod val="75000"/>
                  </a:schemeClr>
                </a:solidFill>
              </a:rPr>
              <a:t>sion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/>
              <a:t>confu</a:t>
            </a:r>
            <a:r>
              <a:rPr lang="en-GB" sz="2000" b="1" dirty="0">
                <a:solidFill>
                  <a:schemeClr val="accent3">
                    <a:lumMod val="75000"/>
                  </a:schemeClr>
                </a:solidFill>
              </a:rPr>
              <a:t>sion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/>
              <a:t>televi</a:t>
            </a:r>
            <a:r>
              <a:rPr lang="en-GB" sz="2000" b="1" dirty="0">
                <a:solidFill>
                  <a:schemeClr val="accent3">
                    <a:lumMod val="75000"/>
                  </a:schemeClr>
                </a:solidFill>
              </a:rPr>
              <a:t>sion</a:t>
            </a:r>
          </a:p>
          <a:p>
            <a:pPr>
              <a:lnSpc>
                <a:spcPct val="150000"/>
              </a:lnSpc>
              <a:defRPr/>
            </a:pPr>
            <a:r>
              <a:rPr lang="en-GB" sz="2000" dirty="0"/>
              <a:t>revi</a:t>
            </a:r>
            <a:r>
              <a:rPr lang="en-GB" sz="2000" b="1" dirty="0">
                <a:solidFill>
                  <a:schemeClr val="accent3">
                    <a:lumMod val="75000"/>
                  </a:schemeClr>
                </a:solidFill>
              </a:rPr>
              <a:t>sion</a:t>
            </a:r>
          </a:p>
        </p:txBody>
      </p:sp>
    </p:spTree>
    <p:extLst>
      <p:ext uri="{BB962C8B-B14F-4D97-AF65-F5344CB8AC3E}">
        <p14:creationId xmlns:p14="http://schemas.microsoft.com/office/powerpoint/2010/main" val="390783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ChangeArrowheads="1"/>
          </p:cNvSpPr>
          <p:nvPr/>
        </p:nvSpPr>
        <p:spPr bwMode="auto">
          <a:xfrm>
            <a:off x="3472440" y="279826"/>
            <a:ext cx="524712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dirty="0">
                <a:solidFill>
                  <a:schemeClr val="tx1"/>
                </a:solidFill>
              </a:rPr>
              <a:t>Let’s spin </a:t>
            </a:r>
            <a:r>
              <a:rPr lang="en-GB" altLang="en-US" sz="4000" dirty="0" smtClean="0">
                <a:solidFill>
                  <a:schemeClr val="tx1"/>
                </a:solidFill>
              </a:rPr>
              <a:t>the </a:t>
            </a:r>
            <a:r>
              <a:rPr lang="en-GB" altLang="en-US" sz="4000" dirty="0">
                <a:solidFill>
                  <a:schemeClr val="tx1"/>
                </a:solidFill>
              </a:rPr>
              <a:t>spinner!</a:t>
            </a:r>
          </a:p>
        </p:txBody>
      </p:sp>
      <p:sp>
        <p:nvSpPr>
          <p:cNvPr id="21507" name="Rectangle 18"/>
          <p:cNvSpPr>
            <a:spLocks noChangeArrowheads="1"/>
          </p:cNvSpPr>
          <p:nvPr/>
        </p:nvSpPr>
        <p:spPr bwMode="auto">
          <a:xfrm>
            <a:off x="279751" y="1635158"/>
            <a:ext cx="5935890" cy="4985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Does your sentence </a:t>
            </a:r>
            <a:r>
              <a:rPr lang="en-GB" altLang="en-US" b="1" dirty="0" smtClean="0">
                <a:solidFill>
                  <a:schemeClr val="tx1"/>
                </a:solidFill>
              </a:rPr>
              <a:t>include </a:t>
            </a:r>
            <a:r>
              <a:rPr lang="en-GB" altLang="en-US" b="1" dirty="0">
                <a:solidFill>
                  <a:schemeClr val="tx1"/>
                </a:solidFill>
              </a:rPr>
              <a:t>an </a:t>
            </a:r>
            <a:r>
              <a:rPr lang="en-GB" altLang="en-US" b="1" dirty="0">
                <a:solidFill>
                  <a:srgbClr val="7030A0"/>
                </a:solidFill>
              </a:rPr>
              <a:t>ambitious adjective</a:t>
            </a:r>
            <a:r>
              <a:rPr lang="en-GB" altLang="en-US" b="1" dirty="0">
                <a:solidFill>
                  <a:schemeClr val="tx1"/>
                </a:solidFill>
              </a:rPr>
              <a:t>? </a:t>
            </a:r>
            <a:endParaRPr lang="en-GB" altLang="en-US" b="1" dirty="0" smtClean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defRPr/>
            </a:pPr>
            <a:endParaRPr lang="en-US" altLang="en-US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en-US" sz="1600" i="1" dirty="0" smtClean="0">
                <a:solidFill>
                  <a:schemeClr val="tx1"/>
                </a:solidFill>
              </a:rPr>
              <a:t>An enormous explosion roared from the monstrous mountain.</a:t>
            </a:r>
            <a:endParaRPr lang="en-GB" altLang="en-US" sz="1600" i="1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GB" altLang="en-US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GB" altLang="en-US" b="1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b="1" dirty="0" smtClean="0">
                <a:solidFill>
                  <a:schemeClr val="tx1"/>
                </a:solidFill>
              </a:rPr>
              <a:t>Could </a:t>
            </a:r>
            <a:r>
              <a:rPr lang="en-GB" altLang="en-US" b="1" dirty="0">
                <a:solidFill>
                  <a:schemeClr val="tx1"/>
                </a:solidFill>
              </a:rPr>
              <a:t>you </a:t>
            </a:r>
            <a:r>
              <a:rPr lang="en-GB" altLang="en-US" b="1" dirty="0" smtClean="0">
                <a:solidFill>
                  <a:schemeClr val="tx1"/>
                </a:solidFill>
              </a:rPr>
              <a:t>add a </a:t>
            </a:r>
            <a:r>
              <a:rPr lang="en-GB" altLang="en-US" b="1" dirty="0" smtClean="0">
                <a:solidFill>
                  <a:srgbClr val="00B0F0"/>
                </a:solidFill>
              </a:rPr>
              <a:t>fronted adverbial </a:t>
            </a:r>
            <a:r>
              <a:rPr lang="en-GB" altLang="en-US" b="1" dirty="0">
                <a:solidFill>
                  <a:schemeClr val="tx1"/>
                </a:solidFill>
              </a:rPr>
              <a:t>to improve it?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US" altLang="en-US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US" altLang="en-US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US" altLang="en-US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US" altLang="en-US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US" altLang="en-US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US" altLang="en-US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US" altLang="en-US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US" altLang="en-US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US" altLang="en-US" b="1" dirty="0" smtClean="0">
              <a:solidFill>
                <a:srgbClr val="C00000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US" altLang="en-US" b="1" dirty="0">
              <a:solidFill>
                <a:srgbClr val="C00000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US" altLang="en-US" b="1" dirty="0" smtClean="0">
              <a:solidFill>
                <a:srgbClr val="C00000"/>
              </a:solidFill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US" altLang="en-US" sz="1400" b="1" dirty="0" smtClean="0">
                <a:solidFill>
                  <a:srgbClr val="C00000"/>
                </a:solidFill>
              </a:rPr>
              <a:t>Remember, your sentences must use the correct punctuation!!!</a:t>
            </a:r>
            <a:endParaRPr lang="en-GB" altLang="en-US" sz="1400" b="1" dirty="0">
              <a:solidFill>
                <a:srgbClr val="C0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1362076"/>
            <a:ext cx="3654425" cy="365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Pentagon 20">
            <a:extLst>
              <a:ext uri="{FF2B5EF4-FFF2-40B4-BE49-F238E27FC236}">
                <a16:creationId xmlns:a16="http://schemas.microsoft.com/office/drawing/2014/main" id="{CEDE094E-74E2-4B46-AD48-E6D87684FC84}"/>
              </a:ext>
            </a:extLst>
          </p:cNvPr>
          <p:cNvSpPr/>
          <p:nvPr/>
        </p:nvSpPr>
        <p:spPr>
          <a:xfrm rot="10800000">
            <a:off x="9482138" y="3067050"/>
            <a:ext cx="544512" cy="242888"/>
          </a:xfrm>
          <a:prstGeom prst="homePlate">
            <a:avLst>
              <a:gd name="adj" fmla="val 47878"/>
            </a:avLst>
          </a:prstGeom>
          <a:solidFill>
            <a:srgbClr val="C00000"/>
          </a:solidFill>
          <a:ln w="28575">
            <a:solidFill>
              <a:srgbClr val="D13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22" name="Spin Trigger">
            <a:extLst>
              <a:ext uri="{FF2B5EF4-FFF2-40B4-BE49-F238E27FC236}">
                <a16:creationId xmlns:a16="http://schemas.microsoft.com/office/drawing/2014/main" id="{000FCF9A-F746-44FF-BD81-762DBF827E8C}"/>
              </a:ext>
            </a:extLst>
          </p:cNvPr>
          <p:cNvSpPr/>
          <p:nvPr/>
        </p:nvSpPr>
        <p:spPr>
          <a:xfrm>
            <a:off x="7354888" y="5278438"/>
            <a:ext cx="1136650" cy="500062"/>
          </a:xfrm>
          <a:prstGeom prst="homePlate">
            <a:avLst>
              <a:gd name="adj" fmla="val 0"/>
            </a:avLst>
          </a:prstGeom>
          <a:solidFill>
            <a:srgbClr val="D13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ysClr val="windowText" lastClr="000000"/>
                </a:solidFill>
                <a:latin typeface="Twinkl SemiBold" pitchFamily="2" charset="0"/>
              </a:rPr>
              <a:t>Spin</a:t>
            </a:r>
          </a:p>
        </p:txBody>
      </p:sp>
      <p:sp>
        <p:nvSpPr>
          <p:cNvPr id="21511" name="Rectangle 9"/>
          <p:cNvSpPr>
            <a:spLocks noChangeArrowheads="1"/>
          </p:cNvSpPr>
          <p:nvPr/>
        </p:nvSpPr>
        <p:spPr bwMode="auto">
          <a:xfrm>
            <a:off x="2894074" y="964792"/>
            <a:ext cx="756149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 smtClean="0">
                <a:solidFill>
                  <a:schemeClr val="tx1"/>
                </a:solidFill>
              </a:rPr>
              <a:t>Write an </a:t>
            </a:r>
            <a:r>
              <a:rPr lang="en-GB" altLang="en-US" sz="1400" dirty="0">
                <a:solidFill>
                  <a:schemeClr val="tx1"/>
                </a:solidFill>
              </a:rPr>
              <a:t>exciting sentence that contains the ‘</a:t>
            </a:r>
            <a:r>
              <a:rPr lang="en-GB" altLang="en-US" sz="1400" dirty="0" err="1">
                <a:solidFill>
                  <a:schemeClr val="tx1"/>
                </a:solidFill>
              </a:rPr>
              <a:t>sion</a:t>
            </a:r>
            <a:r>
              <a:rPr lang="en-GB" altLang="en-US" sz="1400" dirty="0">
                <a:solidFill>
                  <a:schemeClr val="tx1"/>
                </a:solidFill>
              </a:rPr>
              <a:t>’ word </a:t>
            </a:r>
            <a:r>
              <a:rPr lang="en-GB" altLang="en-US" sz="1400" dirty="0" smtClean="0">
                <a:solidFill>
                  <a:schemeClr val="tx1"/>
                </a:solidFill>
              </a:rPr>
              <a:t>that the spinner lands on…</a:t>
            </a:r>
            <a:endParaRPr lang="en-GB" altLang="en-US" sz="1400" dirty="0">
              <a:solidFill>
                <a:schemeClr val="tx1"/>
              </a:solidFill>
            </a:endParaRPr>
          </a:p>
        </p:txBody>
      </p:sp>
      <p:sp>
        <p:nvSpPr>
          <p:cNvPr id="2" name="Right Arrow 1">
            <a:hlinkClick r:id="" action="ppaction://noaction"/>
            <a:extLst>
              <a:ext uri="{FF2B5EF4-FFF2-40B4-BE49-F238E27FC236}">
                <a16:creationId xmlns:a16="http://schemas.microsoft.com/office/drawing/2014/main" id="{6E6AA7A9-2B20-4511-9C25-3FCA5B0EA924}"/>
              </a:ext>
            </a:extLst>
          </p:cNvPr>
          <p:cNvSpPr/>
          <p:nvPr/>
        </p:nvSpPr>
        <p:spPr>
          <a:xfrm>
            <a:off x="9091613" y="5689600"/>
            <a:ext cx="1073150" cy="603250"/>
          </a:xfrm>
          <a:prstGeom prst="rightArrow">
            <a:avLst>
              <a:gd name="adj1" fmla="val 47998"/>
              <a:gd name="adj2" fmla="val 61266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rgbClr val="000000"/>
                </a:solidFill>
              </a:rPr>
              <a:t>Next Page</a:t>
            </a:r>
          </a:p>
        </p:txBody>
      </p:sp>
      <p:pic>
        <p:nvPicPr>
          <p:cNvPr id="10" name="Picture 9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7" r="1295"/>
          <a:stretch/>
        </p:blipFill>
        <p:spPr>
          <a:xfrm>
            <a:off x="748991" y="3491346"/>
            <a:ext cx="4543445" cy="258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279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780000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840000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24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9360000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728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7280000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4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250</Words>
  <Application>Microsoft Office PowerPoint</Application>
  <PresentationFormat>Widescreen</PresentationFormat>
  <Paragraphs>68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Sassoon Infant Rg</vt:lpstr>
      <vt:lpstr>Twinkl</vt:lpstr>
      <vt:lpstr>Twinkl SemiBold</vt:lpstr>
      <vt:lpstr>Office Theme</vt:lpstr>
      <vt:lpstr>WALT: Spell words with the suffix -sion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WALT: Spell words with the /zhun/ sound</dc:title>
  <dc:creator>Hana McCabe</dc:creator>
  <cp:lastModifiedBy>Hana McCabe</cp:lastModifiedBy>
  <cp:revision>4</cp:revision>
  <dcterms:created xsi:type="dcterms:W3CDTF">2020-05-08T08:33:54Z</dcterms:created>
  <dcterms:modified xsi:type="dcterms:W3CDTF">2020-05-08T09:08:50Z</dcterms:modified>
</cp:coreProperties>
</file>