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6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y="5143500" cx="9144000"/>
  <p:notesSz cx="6858000" cy="9144000"/>
  <p:embeddedFontLst>
    <p:embeddedFont>
      <p:font typeface="Amatic SC"/>
      <p:regular r:id="rId16"/>
      <p:bold r:id="rId17"/>
    </p:embeddedFont>
    <p:embeddedFont>
      <p:font typeface="Source Code Pro"/>
      <p:regular r:id="rId18"/>
      <p:bold r:id="rId19"/>
      <p:italic r:id="rId20"/>
      <p:boldItalic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95B47E77-3AF7-423C-A6A6-26018155380F}">
  <a:tblStyle styleId="{95B47E77-3AF7-423C-A6A6-26018155380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SourceCodePro-italic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21" Type="http://schemas.openxmlformats.org/officeDocument/2006/relationships/font" Target="fonts/SourceCodePro-boldItalic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font" Target="fonts/AmaticSC-bold.fntdata"/><Relationship Id="rId16" Type="http://schemas.openxmlformats.org/officeDocument/2006/relationships/font" Target="fonts/AmaticSC-regular.fntdata"/><Relationship Id="rId5" Type="http://schemas.openxmlformats.org/officeDocument/2006/relationships/slideMaster" Target="slideMasters/slideMaster1.xml"/><Relationship Id="rId19" Type="http://schemas.openxmlformats.org/officeDocument/2006/relationships/font" Target="fonts/SourceCodePro-bold.fntdata"/><Relationship Id="rId6" Type="http://schemas.openxmlformats.org/officeDocument/2006/relationships/notesMaster" Target="notesMasters/notesMaster1.xml"/><Relationship Id="rId18" Type="http://schemas.openxmlformats.org/officeDocument/2006/relationships/font" Target="fonts/SourceCodePro-regular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7752269759_0_1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7752269759_0_1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7752269759_0_1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7752269759_0_1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7752269759_0_2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7752269759_0_2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7752269759_0_2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7752269759_0_2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7752269759_0_2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7752269759_0_2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7752269759_0_2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7752269759_0_2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7752269759_0_2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7752269759_0_2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7752269759_0_2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7752269759_0_2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4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p9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40" name="Google Shape;40;p9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45" name="Google Shape;4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 1">
  <p:cSld name="TITLE_AND_TWO_COLUMNS_1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3"/>
          <p:cNvSpPr txBox="1"/>
          <p:nvPr>
            <p:ph type="title"/>
          </p:nvPr>
        </p:nvSpPr>
        <p:spPr>
          <a:xfrm>
            <a:off x="311700" y="445025"/>
            <a:ext cx="3999900" cy="572700"/>
          </a:xfrm>
          <a:prstGeom prst="rect">
            <a:avLst/>
          </a:prstGeom>
          <a:solidFill>
            <a:srgbClr val="DEF614"/>
          </a:solidFill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ln cap="flat" cmpd="sng" w="28575">
            <a:solidFill>
              <a:srgbClr val="000000"/>
            </a:solidFill>
            <a:prstDash val="dot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beach-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5" Type="http://schemas.openxmlformats.org/officeDocument/2006/relationships/image" Target="../media/image5.png"/><Relationship Id="rId6" Type="http://schemas.openxmlformats.org/officeDocument/2006/relationships/image" Target="../media/image8.png"/><Relationship Id="rId7" Type="http://schemas.openxmlformats.org/officeDocument/2006/relationships/image" Target="../media/image6.png"/><Relationship Id="rId8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1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ctrTitle"/>
          </p:nvPr>
        </p:nvSpPr>
        <p:spPr>
          <a:xfrm>
            <a:off x="-197275" y="-503575"/>
            <a:ext cx="7629900" cy="1937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300">
                <a:latin typeface="Comic Sans MS"/>
                <a:ea typeface="Comic Sans MS"/>
                <a:cs typeface="Comic Sans MS"/>
                <a:sym typeface="Comic Sans MS"/>
              </a:rPr>
              <a:t>Good Morning!</a:t>
            </a:r>
            <a:endParaRPr sz="63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" name="Google Shape;61;p14"/>
          <p:cNvSpPr txBox="1"/>
          <p:nvPr>
            <p:ph idx="1" type="subTitle"/>
          </p:nvPr>
        </p:nvSpPr>
        <p:spPr>
          <a:xfrm>
            <a:off x="311700" y="3677100"/>
            <a:ext cx="8520600" cy="1126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This week we will be reading a book called ‘St. George and The Dragon. Have a go at the different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activities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each day in these slides. Don’t forget to submit them when you are done :)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2" name="Google Shape;62;p14"/>
          <p:cNvPicPr preferRelativeResize="0"/>
          <p:nvPr/>
        </p:nvPicPr>
        <p:blipFill rotWithShape="1">
          <a:blip r:embed="rId3">
            <a:alphaModFix/>
          </a:blip>
          <a:srcRect b="-10631" l="-8638" r="-12515" t="0"/>
          <a:stretch/>
        </p:blipFill>
        <p:spPr>
          <a:xfrm>
            <a:off x="2250963" y="934850"/>
            <a:ext cx="4965575" cy="306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90350" y="0"/>
            <a:ext cx="2264951" cy="2264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/>
        </p:nvSpPr>
        <p:spPr>
          <a:xfrm>
            <a:off x="3962750" y="2005650"/>
            <a:ext cx="5094900" cy="30408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I predict...type answer here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/>
          <p:nvPr/>
        </p:nvSpPr>
        <p:spPr>
          <a:xfrm>
            <a:off x="32350" y="1391000"/>
            <a:ext cx="727800" cy="695400"/>
          </a:xfrm>
          <a:prstGeom prst="ellipse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6"/>
          <p:cNvSpPr txBox="1"/>
          <p:nvPr/>
        </p:nvSpPr>
        <p:spPr>
          <a:xfrm>
            <a:off x="97050" y="2361475"/>
            <a:ext cx="4917000" cy="12003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omic Sans MS"/>
                <a:ea typeface="Comic Sans MS"/>
                <a:cs typeface="Comic Sans MS"/>
                <a:sym typeface="Comic Sans MS"/>
              </a:rPr>
              <a:t>I liked...type answer here</a:t>
            </a:r>
            <a:endParaRPr sz="1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5" name="Google Shape;75;p16"/>
          <p:cNvSpPr txBox="1"/>
          <p:nvPr/>
        </p:nvSpPr>
        <p:spPr>
          <a:xfrm>
            <a:off x="97050" y="3836850"/>
            <a:ext cx="4917000" cy="10674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omic Sans MS"/>
                <a:ea typeface="Comic Sans MS"/>
                <a:cs typeface="Comic Sans MS"/>
                <a:sym typeface="Comic Sans MS"/>
              </a:rPr>
              <a:t>I disliked...type answer here</a:t>
            </a:r>
            <a:endParaRPr sz="1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6" name="Google Shape;76;p16"/>
          <p:cNvSpPr txBox="1"/>
          <p:nvPr/>
        </p:nvSpPr>
        <p:spPr>
          <a:xfrm>
            <a:off x="5305250" y="1051350"/>
            <a:ext cx="3687900" cy="3852900"/>
          </a:xfrm>
          <a:prstGeom prst="rect">
            <a:avLst/>
          </a:prstGeom>
          <a:noFill/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omic Sans MS"/>
                <a:ea typeface="Comic Sans MS"/>
                <a:cs typeface="Comic Sans MS"/>
                <a:sym typeface="Comic Sans MS"/>
              </a:rPr>
              <a:t>I would recommend this book because...type answer here</a:t>
            </a:r>
            <a:endParaRPr sz="1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/>
          <p:nvPr>
            <p:ph type="title"/>
          </p:nvPr>
        </p:nvSpPr>
        <p:spPr>
          <a:xfrm>
            <a:off x="85275" y="153900"/>
            <a:ext cx="3999900" cy="572700"/>
          </a:xfrm>
          <a:prstGeom prst="rect">
            <a:avLst/>
          </a:prstGeom>
          <a:solidFill>
            <a:schemeClr val="accent4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>
                <a:latin typeface="Comic Sans MS"/>
                <a:ea typeface="Comic Sans MS"/>
                <a:cs typeface="Comic Sans MS"/>
                <a:sym typeface="Comic Sans MS"/>
              </a:rPr>
              <a:t>Wednesday</a:t>
            </a:r>
            <a:endParaRPr b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5275" y="9767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Retell the story ‘St. George and The Dragon’. You may choose from the options below. Feel free to share a photo of your story retelling. (remember it is not mandatory).</a:t>
            </a:r>
            <a:endParaRPr sz="15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Comic Sans MS"/>
              <a:buChar char="●"/>
            </a:pPr>
            <a:r>
              <a:rPr lang="en-GB" sz="15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Draw a story map</a:t>
            </a:r>
            <a:endParaRPr sz="15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Comic Sans MS"/>
              <a:buChar char="●"/>
            </a:pPr>
            <a:r>
              <a:rPr lang="en-GB" sz="15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Create a comic strip</a:t>
            </a:r>
            <a:endParaRPr sz="15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Comic Sans MS"/>
              <a:buChar char="●"/>
            </a:pPr>
            <a:r>
              <a:rPr lang="en-GB" sz="15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Act it out</a:t>
            </a:r>
            <a:endParaRPr sz="15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Comic Sans MS"/>
              <a:buChar char="●"/>
            </a:pPr>
            <a:r>
              <a:rPr lang="en-GB" sz="15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Write a short summary</a:t>
            </a:r>
            <a:endParaRPr sz="1500"/>
          </a:p>
        </p:txBody>
      </p:sp>
      <p:sp>
        <p:nvSpPr>
          <p:cNvPr id="83" name="Google Shape;83;p17"/>
          <p:cNvSpPr txBox="1"/>
          <p:nvPr/>
        </p:nvSpPr>
        <p:spPr>
          <a:xfrm>
            <a:off x="4302425" y="161750"/>
            <a:ext cx="4642200" cy="47553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Short summary… type answer here.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/>
          <p:nvPr/>
        </p:nvSpPr>
        <p:spPr>
          <a:xfrm>
            <a:off x="1552750" y="1358650"/>
            <a:ext cx="2749800" cy="17145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Where does George go? Type answer here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9" name="Google Shape;89;p18"/>
          <p:cNvSpPr txBox="1"/>
          <p:nvPr/>
        </p:nvSpPr>
        <p:spPr>
          <a:xfrm>
            <a:off x="5797300" y="1358650"/>
            <a:ext cx="3066300" cy="17145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What does George do to the Dragon?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Type answer here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0" name="Google Shape;90;p18"/>
          <p:cNvSpPr txBox="1"/>
          <p:nvPr/>
        </p:nvSpPr>
        <p:spPr>
          <a:xfrm>
            <a:off x="1552750" y="3297200"/>
            <a:ext cx="2749800" cy="17145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Who does George fight? Type answer here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1" name="Google Shape;91;p18"/>
          <p:cNvSpPr txBox="1"/>
          <p:nvPr/>
        </p:nvSpPr>
        <p:spPr>
          <a:xfrm>
            <a:off x="5797300" y="3297200"/>
            <a:ext cx="3066300" cy="17145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Where does George do at the end of the story? Type answer here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/>
          <p:nvPr/>
        </p:nvSpPr>
        <p:spPr>
          <a:xfrm>
            <a:off x="129400" y="64700"/>
            <a:ext cx="8766600" cy="67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latin typeface="Comic Sans MS"/>
                <a:ea typeface="Comic Sans MS"/>
                <a:cs typeface="Comic Sans MS"/>
                <a:sym typeface="Comic Sans MS"/>
              </a:rPr>
              <a:t>Medium/ Spicy: REMEMBER to answer in full sentences.</a:t>
            </a:r>
            <a:endParaRPr sz="2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7" name="Google Shape;97;p19"/>
          <p:cNvSpPr txBox="1"/>
          <p:nvPr/>
        </p:nvSpPr>
        <p:spPr>
          <a:xfrm>
            <a:off x="291150" y="841075"/>
            <a:ext cx="8604900" cy="10512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Font typeface="Comic Sans MS"/>
              <a:buAutoNum type="arabicPeriod"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Why did George leave the Roman army? Type answer here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98" name="Google Shape;98;p19"/>
          <p:cNvSpPr txBox="1"/>
          <p:nvPr/>
        </p:nvSpPr>
        <p:spPr>
          <a:xfrm>
            <a:off x="269550" y="2247000"/>
            <a:ext cx="8604900" cy="11085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2.     What word did the author use to describe the dragon? Think of three synonyms for that word. 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Type answer here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99" name="Google Shape;99;p19"/>
          <p:cNvSpPr txBox="1"/>
          <p:nvPr/>
        </p:nvSpPr>
        <p:spPr>
          <a:xfrm>
            <a:off x="291150" y="3652925"/>
            <a:ext cx="8604900" cy="10512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3.      What was special about the healer? 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Type answer here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"/>
          <p:cNvSpPr txBox="1"/>
          <p:nvPr/>
        </p:nvSpPr>
        <p:spPr>
          <a:xfrm>
            <a:off x="129400" y="64700"/>
            <a:ext cx="8766600" cy="67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latin typeface="Comic Sans MS"/>
                <a:ea typeface="Comic Sans MS"/>
                <a:cs typeface="Comic Sans MS"/>
                <a:sym typeface="Comic Sans MS"/>
              </a:rPr>
              <a:t>Medium/ Spicy: REMEMBER to answer in full sentences.</a:t>
            </a:r>
            <a:endParaRPr sz="2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5" name="Google Shape;105;p20"/>
          <p:cNvSpPr txBox="1"/>
          <p:nvPr/>
        </p:nvSpPr>
        <p:spPr>
          <a:xfrm>
            <a:off x="291150" y="841075"/>
            <a:ext cx="8604900" cy="10512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4.    What does George say he will do to help? 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Type answer here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06" name="Google Shape;106;p20"/>
          <p:cNvSpPr txBox="1"/>
          <p:nvPr/>
        </p:nvSpPr>
        <p:spPr>
          <a:xfrm>
            <a:off x="269550" y="2085275"/>
            <a:ext cx="8604900" cy="13512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5. 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   What happened to George when he tried to slay the dragon? What word does the author use to describe what is happening? Type answer here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291150" y="3652925"/>
            <a:ext cx="8604900" cy="13512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.     What adjectives 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would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 you use to 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describe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George's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 character?Why? Type answer here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21"/>
          <p:cNvPicPr preferRelativeResize="0"/>
          <p:nvPr/>
        </p:nvPicPr>
        <p:blipFill rotWithShape="1">
          <a:blip r:embed="rId4">
            <a:alphaModFix/>
          </a:blip>
          <a:srcRect b="0" l="-4324" r="-7407" t="0"/>
          <a:stretch/>
        </p:blipFill>
        <p:spPr>
          <a:xfrm>
            <a:off x="7526475" y="3396025"/>
            <a:ext cx="1520474" cy="1747474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21"/>
          <p:cNvSpPr txBox="1"/>
          <p:nvPr/>
        </p:nvSpPr>
        <p:spPr>
          <a:xfrm>
            <a:off x="2992300" y="2329125"/>
            <a:ext cx="307200" cy="1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114" name="Google Shape;114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31725" y="831982"/>
            <a:ext cx="1649824" cy="1344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27263" y="831975"/>
            <a:ext cx="1358303" cy="1344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708938" y="2255100"/>
            <a:ext cx="1295400" cy="942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806800" y="3729182"/>
            <a:ext cx="1520475" cy="10811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058774" y="2278600"/>
            <a:ext cx="1895305" cy="1144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/>
          <p:nvPr/>
        </p:nvSpPr>
        <p:spPr>
          <a:xfrm>
            <a:off x="0" y="0"/>
            <a:ext cx="8216700" cy="90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Medium/Spicy: Can you think about any other books that are similar to the story? Name the story and write </a:t>
            </a: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their</a:t>
            </a: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similarities</a:t>
            </a: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 and differences.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4" name="Google Shape;124;p22"/>
          <p:cNvSpPr txBox="1"/>
          <p:nvPr/>
        </p:nvSpPr>
        <p:spPr>
          <a:xfrm>
            <a:off x="2846725" y="1079138"/>
            <a:ext cx="4140600" cy="40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omic Sans MS"/>
                <a:ea typeface="Comic Sans MS"/>
                <a:cs typeface="Comic Sans MS"/>
                <a:sym typeface="Comic Sans MS"/>
              </a:rPr>
              <a:t>Type name of story here</a:t>
            </a:r>
            <a:endParaRPr sz="1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aphicFrame>
        <p:nvGraphicFramePr>
          <p:cNvPr id="125" name="Google Shape;125;p22"/>
          <p:cNvGraphicFramePr/>
          <p:nvPr/>
        </p:nvGraphicFramePr>
        <p:xfrm>
          <a:off x="790750" y="16569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{95B47E77-3AF7-423C-A6A6-26018155380F}</a:tableStyleId>
              </a:tblPr>
              <a:tblGrid>
                <a:gridCol w="3619500"/>
                <a:gridCol w="3619500"/>
              </a:tblGrid>
              <a:tr h="4664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Similarities</a:t>
                      </a:r>
                      <a:endParaRPr sz="1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Differences</a:t>
                      </a:r>
                      <a:endParaRPr sz="1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15738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Type answers here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Type answers here </a:t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