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63" r:id="rId5"/>
    <p:sldId id="264" r:id="rId6"/>
    <p:sldId id="265" r:id="rId7"/>
    <p:sldId id="266" r:id="rId8"/>
    <p:sldId id="271" r:id="rId9"/>
    <p:sldId id="269" r:id="rId10"/>
    <p:sldId id="270" r:id="rId11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CD49DF-BEDB-47BA-A62F-16CB4883534B}" v="2" dt="2020-04-18T15:47:53.1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62CD49DF-BEDB-47BA-A62F-16CB4883534B}"/>
    <pc:docChg chg="undo custSel modSld">
      <pc:chgData name="Alistair Strayton" userId="54cf08bdfc25132b" providerId="LiveId" clId="{62CD49DF-BEDB-47BA-A62F-16CB4883534B}" dt="2020-04-18T15:48:45.371" v="27" actId="14100"/>
      <pc:docMkLst>
        <pc:docMk/>
      </pc:docMkLst>
      <pc:sldChg chg="delSp modSp">
        <pc:chgData name="Alistair Strayton" userId="54cf08bdfc25132b" providerId="LiveId" clId="{62CD49DF-BEDB-47BA-A62F-16CB4883534B}" dt="2020-04-18T15:48:10.840" v="25" actId="1038"/>
        <pc:sldMkLst>
          <pc:docMk/>
          <pc:sldMk cId="4268399292" sldId="263"/>
        </pc:sldMkLst>
        <pc:spChg chg="mod topLvl">
          <ac:chgData name="Alistair Strayton" userId="54cf08bdfc25132b" providerId="LiveId" clId="{62CD49DF-BEDB-47BA-A62F-16CB4883534B}" dt="2020-04-18T15:48:10.840" v="25" actId="1038"/>
          <ac:spMkLst>
            <pc:docMk/>
            <pc:sldMk cId="4268399292" sldId="263"/>
            <ac:spMk id="19" creationId="{1D7C7D8B-3E2D-40BF-8D11-7997DD81E41F}"/>
          </ac:spMkLst>
        </pc:spChg>
        <pc:grpChg chg="del mod">
          <ac:chgData name="Alistair Strayton" userId="54cf08bdfc25132b" providerId="LiveId" clId="{62CD49DF-BEDB-47BA-A62F-16CB4883534B}" dt="2020-04-18T15:47:53.172" v="9" actId="165"/>
          <ac:grpSpMkLst>
            <pc:docMk/>
            <pc:sldMk cId="4268399292" sldId="263"/>
            <ac:grpSpMk id="12" creationId="{AAF0C587-26AA-4439-B1E6-7689BCF8CAC6}"/>
          </ac:grpSpMkLst>
        </pc:grpChg>
        <pc:picChg chg="mod topLvl">
          <ac:chgData name="Alistair Strayton" userId="54cf08bdfc25132b" providerId="LiveId" clId="{62CD49DF-BEDB-47BA-A62F-16CB4883534B}" dt="2020-04-18T15:48:10.840" v="25" actId="1038"/>
          <ac:picMkLst>
            <pc:docMk/>
            <pc:sldMk cId="4268399292" sldId="263"/>
            <ac:picMk id="13" creationId="{E8CB53FB-648D-4E9F-BF0E-AD68265C8A6C}"/>
          </ac:picMkLst>
        </pc:picChg>
        <pc:picChg chg="mod">
          <ac:chgData name="Alistair Strayton" userId="54cf08bdfc25132b" providerId="LiveId" clId="{62CD49DF-BEDB-47BA-A62F-16CB4883534B}" dt="2020-04-18T15:47:24.575" v="2" actId="14100"/>
          <ac:picMkLst>
            <pc:docMk/>
            <pc:sldMk cId="4268399292" sldId="263"/>
            <ac:picMk id="22" creationId="{7CEEB49D-698B-4C1C-A5DA-04047682DBB2}"/>
          </ac:picMkLst>
        </pc:picChg>
      </pc:sldChg>
      <pc:sldChg chg="modSp">
        <pc:chgData name="Alistair Strayton" userId="54cf08bdfc25132b" providerId="LiveId" clId="{62CD49DF-BEDB-47BA-A62F-16CB4883534B}" dt="2020-04-18T15:48:45.371" v="27" actId="14100"/>
        <pc:sldMkLst>
          <pc:docMk/>
          <pc:sldMk cId="1122546838" sldId="271"/>
        </pc:sldMkLst>
        <pc:spChg chg="mod">
          <ac:chgData name="Alistair Strayton" userId="54cf08bdfc25132b" providerId="LiveId" clId="{62CD49DF-BEDB-47BA-A62F-16CB4883534B}" dt="2020-04-18T15:48:45.371" v="27" actId="14100"/>
          <ac:spMkLst>
            <pc:docMk/>
            <pc:sldMk cId="1122546838" sldId="271"/>
            <ac:spMk id="6" creationId="{9C383873-1ACC-4285-9071-305DE9E2508F}"/>
          </ac:spMkLst>
        </pc:spChg>
      </pc:sldChg>
    </pc:docChg>
  </pc:docChgLst>
  <pc:docChgLst>
    <pc:chgData name="Wood, Lucy" userId="fc26114c-1456-4dbd-af7e-8d6f300a5a38" providerId="ADAL" clId="{190F395F-EE8E-4D60-96E2-B0AB32651039}"/>
    <pc:docChg chg="custSel modSld">
      <pc:chgData name="Wood, Lucy" userId="fc26114c-1456-4dbd-af7e-8d6f300a5a38" providerId="ADAL" clId="{190F395F-EE8E-4D60-96E2-B0AB32651039}" dt="2020-04-05T18:11:09.886" v="431" actId="20577"/>
      <pc:docMkLst>
        <pc:docMk/>
      </pc:docMkLst>
      <pc:sldChg chg="addSp delSp modSp">
        <pc:chgData name="Wood, Lucy" userId="fc26114c-1456-4dbd-af7e-8d6f300a5a38" providerId="ADAL" clId="{190F395F-EE8E-4D60-96E2-B0AB32651039}" dt="2020-04-05T18:11:09.886" v="431" actId="20577"/>
        <pc:sldMkLst>
          <pc:docMk/>
          <pc:sldMk cId="2982593760" sldId="270"/>
        </pc:sldMkLst>
        <pc:spChg chg="mod">
          <ac:chgData name="Wood, Lucy" userId="fc26114c-1456-4dbd-af7e-8d6f300a5a38" providerId="ADAL" clId="{190F395F-EE8E-4D60-96E2-B0AB32651039}" dt="2020-04-05T18:03:17.410" v="7" actId="20577"/>
          <ac:spMkLst>
            <pc:docMk/>
            <pc:sldMk cId="2982593760" sldId="270"/>
            <ac:spMk id="9" creationId="{A8C9C08A-5F69-4C7F-9808-D636C3B229D9}"/>
          </ac:spMkLst>
        </pc:spChg>
        <pc:spChg chg="mod">
          <ac:chgData name="Wood, Lucy" userId="fc26114c-1456-4dbd-af7e-8d6f300a5a38" providerId="ADAL" clId="{190F395F-EE8E-4D60-96E2-B0AB32651039}" dt="2020-04-05T18:09:47.727" v="422" actId="14100"/>
          <ac:spMkLst>
            <pc:docMk/>
            <pc:sldMk cId="2982593760" sldId="270"/>
            <ac:spMk id="25" creationId="{A90DE81D-EE5E-4F86-B505-3FB65BDADEC2}"/>
          </ac:spMkLst>
        </pc:spChg>
        <pc:spChg chg="mod">
          <ac:chgData name="Wood, Lucy" userId="fc26114c-1456-4dbd-af7e-8d6f300a5a38" providerId="ADAL" clId="{190F395F-EE8E-4D60-96E2-B0AB32651039}" dt="2020-04-05T18:11:09.886" v="431" actId="20577"/>
          <ac:spMkLst>
            <pc:docMk/>
            <pc:sldMk cId="2982593760" sldId="270"/>
            <ac:spMk id="26" creationId="{BA5A466B-855A-4047-B5C9-2D42DBD9CFD7}"/>
          </ac:spMkLst>
        </pc:spChg>
        <pc:spChg chg="mod">
          <ac:chgData name="Wood, Lucy" userId="fc26114c-1456-4dbd-af7e-8d6f300a5a38" providerId="ADAL" clId="{190F395F-EE8E-4D60-96E2-B0AB32651039}" dt="2020-04-05T18:09:41.399" v="421" actId="14100"/>
          <ac:spMkLst>
            <pc:docMk/>
            <pc:sldMk cId="2982593760" sldId="270"/>
            <ac:spMk id="28" creationId="{4ADDD696-4DDA-467E-AC7C-03EBE1F1165B}"/>
          </ac:spMkLst>
        </pc:spChg>
        <pc:spChg chg="mod">
          <ac:chgData name="Wood, Lucy" userId="fc26114c-1456-4dbd-af7e-8d6f300a5a38" providerId="ADAL" clId="{190F395F-EE8E-4D60-96E2-B0AB32651039}" dt="2020-04-05T18:10:06.455" v="430" actId="20577"/>
          <ac:spMkLst>
            <pc:docMk/>
            <pc:sldMk cId="2982593760" sldId="270"/>
            <ac:spMk id="29" creationId="{026A6C74-7646-4651-883C-D49FD9DFA8F2}"/>
          </ac:spMkLst>
        </pc:spChg>
        <pc:grpChg chg="del mod">
          <ac:chgData name="Wood, Lucy" userId="fc26114c-1456-4dbd-af7e-8d6f300a5a38" providerId="ADAL" clId="{190F395F-EE8E-4D60-96E2-B0AB32651039}" dt="2020-04-05T18:03:25.087" v="8" actId="478"/>
          <ac:grpSpMkLst>
            <pc:docMk/>
            <pc:sldMk cId="2982593760" sldId="270"/>
            <ac:grpSpMk id="11" creationId="{DF05092D-00EB-4322-B1AD-7FE5F2B5426B}"/>
          </ac:grpSpMkLst>
        </pc:grpChg>
        <pc:grpChg chg="del">
          <ac:chgData name="Wood, Lucy" userId="fc26114c-1456-4dbd-af7e-8d6f300a5a38" providerId="ADAL" clId="{190F395F-EE8E-4D60-96E2-B0AB32651039}" dt="2020-04-05T18:03:26.647" v="9" actId="478"/>
          <ac:grpSpMkLst>
            <pc:docMk/>
            <pc:sldMk cId="2982593760" sldId="270"/>
            <ac:grpSpMk id="12" creationId="{CA2642E7-8EAA-40C5-831A-113708AF716E}"/>
          </ac:grpSpMkLst>
        </pc:grpChg>
        <pc:grpChg chg="del">
          <ac:chgData name="Wood, Lucy" userId="fc26114c-1456-4dbd-af7e-8d6f300a5a38" providerId="ADAL" clId="{190F395F-EE8E-4D60-96E2-B0AB32651039}" dt="2020-04-05T18:03:29.426" v="10" actId="478"/>
          <ac:grpSpMkLst>
            <pc:docMk/>
            <pc:sldMk cId="2982593760" sldId="270"/>
            <ac:grpSpMk id="15" creationId="{07B041C9-385C-4F4E-BD0D-B3B5569D40B3}"/>
          </ac:grpSpMkLst>
        </pc:grpChg>
        <pc:grpChg chg="del">
          <ac:chgData name="Wood, Lucy" userId="fc26114c-1456-4dbd-af7e-8d6f300a5a38" providerId="ADAL" clId="{190F395F-EE8E-4D60-96E2-B0AB32651039}" dt="2020-04-05T18:03:30.622" v="11" actId="478"/>
          <ac:grpSpMkLst>
            <pc:docMk/>
            <pc:sldMk cId="2982593760" sldId="270"/>
            <ac:grpSpMk id="18" creationId="{0C32AB04-FD7B-455C-B037-2466F3394FF6}"/>
          </ac:grpSpMkLst>
        </pc:grpChg>
        <pc:grpChg chg="add mod">
          <ac:chgData name="Wood, Lucy" userId="fc26114c-1456-4dbd-af7e-8d6f300a5a38" providerId="ADAL" clId="{190F395F-EE8E-4D60-96E2-B0AB32651039}" dt="2020-04-05T18:06:47.595" v="218" actId="14100"/>
          <ac:grpSpMkLst>
            <pc:docMk/>
            <pc:sldMk cId="2982593760" sldId="270"/>
            <ac:grpSpMk id="23" creationId="{DF9D5F30-926B-4519-B268-3567E343AD69}"/>
          </ac:grpSpMkLst>
        </pc:grpChg>
        <pc:grpChg chg="add mod">
          <ac:chgData name="Wood, Lucy" userId="fc26114c-1456-4dbd-af7e-8d6f300a5a38" providerId="ADAL" clId="{190F395F-EE8E-4D60-96E2-B0AB32651039}" dt="2020-04-05T18:09:35.180" v="420" actId="14100"/>
          <ac:grpSpMkLst>
            <pc:docMk/>
            <pc:sldMk cId="2982593760" sldId="270"/>
            <ac:grpSpMk id="27" creationId="{52F2F924-3C6F-47D9-B961-1BBDE984CE12}"/>
          </ac:grpSpMkLst>
        </pc:grpChg>
        <pc:picChg chg="add mod">
          <ac:chgData name="Wood, Lucy" userId="fc26114c-1456-4dbd-af7e-8d6f300a5a38" providerId="ADAL" clId="{190F395F-EE8E-4D60-96E2-B0AB32651039}" dt="2020-04-05T18:02:04.546" v="3" actId="1076"/>
          <ac:picMkLst>
            <pc:docMk/>
            <pc:sldMk cId="2982593760" sldId="270"/>
            <ac:picMk id="3" creationId="{382E3F5B-459B-4118-AFD4-EA0B29E16821}"/>
          </ac:picMkLst>
        </pc:picChg>
      </pc:sldChg>
    </pc:docChg>
  </pc:docChgLst>
  <pc:docChgLst>
    <pc:chgData name="Wood, Lucy" userId="fc26114c-1456-4dbd-af7e-8d6f300a5a38" providerId="ADAL" clId="{23B08C08-E301-4691-8AFD-A9818D028C91}"/>
    <pc:docChg chg="modSld">
      <pc:chgData name="Wood, Lucy" userId="fc26114c-1456-4dbd-af7e-8d6f300a5a38" providerId="ADAL" clId="{23B08C08-E301-4691-8AFD-A9818D028C91}" dt="2020-04-05T18:55:36.041" v="15" actId="20577"/>
      <pc:docMkLst>
        <pc:docMk/>
      </pc:docMkLst>
      <pc:sldChg chg="modSp">
        <pc:chgData name="Wood, Lucy" userId="fc26114c-1456-4dbd-af7e-8d6f300a5a38" providerId="ADAL" clId="{23B08C08-E301-4691-8AFD-A9818D028C91}" dt="2020-04-05T18:55:36.041" v="15" actId="20577"/>
        <pc:sldMkLst>
          <pc:docMk/>
          <pc:sldMk cId="1122546838" sldId="271"/>
        </pc:sldMkLst>
        <pc:spChg chg="mod">
          <ac:chgData name="Wood, Lucy" userId="fc26114c-1456-4dbd-af7e-8d6f300a5a38" providerId="ADAL" clId="{23B08C08-E301-4691-8AFD-A9818D028C91}" dt="2020-04-05T18:55:36.041" v="15" actId="20577"/>
          <ac:spMkLst>
            <pc:docMk/>
            <pc:sldMk cId="1122546838" sldId="271"/>
            <ac:spMk id="3" creationId="{E6841FB7-C98C-4289-87E2-73C60BF3952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tigtagworld.co.uk/film/why-do-we-classify-PRM00146/" TargetMode="External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hyperlink" Target="https://www.bbc.co.uk/programmes/p004jl2c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s://www.tigtagworld.co.uk/film/carl-linnaeus-PRM00688/" TargetMode="Externa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hyperlink" Target="https://youtu.be/lmQVnEMWtFc" TargetMode="Externa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31917" y="212473"/>
            <a:ext cx="9860083" cy="6735670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D86310-5FDD-4454-92F2-FCB9396B3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0" y="7251692"/>
            <a:ext cx="1981200" cy="28916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Making a mythical animal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6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10-11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8CB53FB-648D-4E9F-BF0E-AD68265C8A6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</a:blip>
          <a:stretch>
            <a:fillRect/>
          </a:stretch>
        </p:blipFill>
        <p:spPr>
          <a:xfrm>
            <a:off x="8388991" y="648794"/>
            <a:ext cx="3565321" cy="544165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D7C7D8B-3E2D-40BF-8D11-7997DD81E41F}"/>
              </a:ext>
            </a:extLst>
          </p:cNvPr>
          <p:cNvSpPr txBox="1"/>
          <p:nvPr/>
        </p:nvSpPr>
        <p:spPr>
          <a:xfrm>
            <a:off x="8598202" y="525845"/>
            <a:ext cx="3157381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>
              <a:solidFill>
                <a:schemeClr val="bg1"/>
              </a:solidFill>
            </a:endParaRPr>
          </a:p>
          <a:p>
            <a:r>
              <a:rPr lang="en-GB" sz="1600" b="1" dirty="0">
                <a:solidFill>
                  <a:schemeClr val="bg1"/>
                </a:solidFill>
              </a:rPr>
              <a:t>For parents</a:t>
            </a:r>
          </a:p>
          <a:p>
            <a:r>
              <a:rPr lang="en-GB" sz="1600" i="1" dirty="0">
                <a:solidFill>
                  <a:schemeClr val="bg1"/>
                </a:solidFill>
              </a:rPr>
              <a:t>Thank you for supporting your child’s learning in science.</a:t>
            </a:r>
          </a:p>
          <a:p>
            <a:r>
              <a:rPr lang="en-GB" sz="1600" b="1" i="1" dirty="0">
                <a:solidFill>
                  <a:schemeClr val="bg1"/>
                </a:solidFill>
              </a:rPr>
              <a:t>Before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Please read slide 2 so you know what your child is learning and what you need to get ready.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As an alternative to using paper, slide 5 may be printed for your child to record on.</a:t>
            </a:r>
          </a:p>
          <a:p>
            <a:pPr fontAlgn="base"/>
            <a:r>
              <a:rPr lang="en-GB" sz="1600" b="1" i="1" dirty="0">
                <a:solidFill>
                  <a:schemeClr val="bg1"/>
                </a:solidFill>
              </a:rPr>
              <a:t>During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Share the learning intentions on slide 2.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Support your child with the main activities on slides 3, 4 &amp; 5, as needed.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Slide 6 is a glossary of key terms.</a:t>
            </a:r>
          </a:p>
          <a:p>
            <a:pPr fontAlgn="base"/>
            <a:r>
              <a:rPr lang="en-GB" sz="1600" b="1" i="1" dirty="0">
                <a:solidFill>
                  <a:schemeClr val="bg1"/>
                </a:solidFill>
              </a:rPr>
              <a:t>Reviewing with your child: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Slide 7 gives an idea of what your child may produce.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1"/>
            <a:ext cx="5181600" cy="235034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Key Learning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Living things can be grouped according to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characteristics</a:t>
            </a:r>
            <a:r>
              <a:rPr lang="en-GB" sz="1800" b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Some animals can be hard to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classify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when they appear to have features from more than one group.</a:t>
            </a:r>
            <a:endParaRPr lang="en-GB" sz="18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Activities </a:t>
            </a:r>
            <a:r>
              <a:rPr lang="en-GB" sz="2000" dirty="0">
                <a:solidFill>
                  <a:srgbClr val="0070C0"/>
                </a:solidFill>
              </a:rPr>
              <a:t>(pages 2-5): 30 - 40 mins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paper, a pencil and some coloured pencils/pens.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You may wish to print page 5.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211525"/>
            <a:ext cx="5181600" cy="19654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I can…</a:t>
            </a:r>
            <a:endParaRPr lang="en-GB" sz="1800" dirty="0">
              <a:solidFill>
                <a:srgbClr val="FF0000"/>
              </a:solidFill>
            </a:endParaRPr>
          </a:p>
          <a:p>
            <a:r>
              <a:rPr lang="en-GB" sz="1800" dirty="0">
                <a:solidFill>
                  <a:schemeClr val="tx1"/>
                </a:solidFill>
              </a:rPr>
              <a:t>Explain why classifying some animals, like a platypus, can be difficult.</a:t>
            </a:r>
          </a:p>
          <a:p>
            <a:r>
              <a:rPr lang="en-GB" sz="1800" dirty="0">
                <a:solidFill>
                  <a:schemeClr val="tx1"/>
                </a:solidFill>
              </a:rPr>
              <a:t>Make up a mythical (fictional) animal with features from two or more different vertebrate groups. 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endParaRPr lang="en-GB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77721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Making a mythical animal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7F827F-5FAB-4563-8F02-59EA9963AB0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Picture 17" descr="Notepad, Memo, Pencil, Writing, Note">
            <a:extLst>
              <a:ext uri="{FF2B5EF4-FFF2-40B4-BE49-F238E27FC236}">
                <a16:creationId xmlns:a16="http://schemas.microsoft.com/office/drawing/2014/main" id="{0BA3836B-C164-4BD7-83A3-E4FCB8F21E8B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853" y="3178527"/>
            <a:ext cx="835092" cy="800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3D5357B6-9FC9-4F21-9D95-D272E6F4BBD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69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400" dirty="0"/>
              <a:t>Watch this clip about the platypus.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https://www.tigtagworld.co.uk/film/why-do-we-classify-PRM00146/</a:t>
            </a:r>
            <a:endParaRPr lang="en-GB" sz="2000" dirty="0"/>
          </a:p>
          <a:p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400" dirty="0"/>
              <a:t>Which two animals mentioned have features similar to a platypus?</a:t>
            </a:r>
          </a:p>
          <a:p>
            <a:r>
              <a:rPr lang="en-GB" sz="2400" dirty="0"/>
              <a:t>Which vertebrate group does a platypus belong to?</a:t>
            </a:r>
          </a:p>
          <a:p>
            <a:endParaRPr lang="en-GB" sz="24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This second clip, narrated by David Attenborough, gives more details about how a platypus breeds.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sz="2000" dirty="0">
                <a:hlinkClick r:id="rId4"/>
              </a:rPr>
              <a:t>https://www.bbc.co.uk/programmes/p004jl2c</a:t>
            </a:r>
            <a:endParaRPr lang="en-GB" sz="2000" dirty="0"/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2400" dirty="0"/>
              <a:t>Try jotting down some ideas as you watch.</a:t>
            </a:r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defRPr/>
            </a:pPr>
            <a:endParaRPr lang="en-GB" sz="24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GB" sz="24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GB" sz="2400" dirty="0"/>
          </a:p>
          <a:p>
            <a:pPr marL="285750" lvl="0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2400" dirty="0">
                <a:solidFill>
                  <a:srgbClr val="0070C0"/>
                </a:solidFill>
              </a:rPr>
              <a:t>Talk or think about why scientists found it difficult to classify the platypus. </a:t>
            </a:r>
          </a:p>
        </p:txBody>
      </p:sp>
      <p:pic>
        <p:nvPicPr>
          <p:cNvPr id="14" name="Picture 13" descr="Platypus, Animal, Aussie, Australian">
            <a:extLst>
              <a:ext uri="{FF2B5EF4-FFF2-40B4-BE49-F238E27FC236}">
                <a16:creationId xmlns:a16="http://schemas.microsoft.com/office/drawing/2014/main" id="{75A025B1-C5E2-4E95-89CA-83E40E414AB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389" y="2807369"/>
            <a:ext cx="2591001" cy="12738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84299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Find out about an unusual animal – the platypus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(10-15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557637-2707-4CF1-B0B2-AFE0B2FC8EAC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" name="Picture 24" descr="black and brown animal on water">
            <a:extLst>
              <a:ext uri="{FF2B5EF4-FFF2-40B4-BE49-F238E27FC236}">
                <a16:creationId xmlns:a16="http://schemas.microsoft.com/office/drawing/2014/main" id="{E86B68B1-E12F-41D8-AF3D-0235BF74827B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5" r="31531" b="3952"/>
          <a:stretch/>
        </p:blipFill>
        <p:spPr bwMode="auto">
          <a:xfrm>
            <a:off x="8919410" y="3444274"/>
            <a:ext cx="1957138" cy="13355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8A7B5EB4-9563-4B11-9CE3-A2652F69C64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3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n-GB" sz="2400" dirty="0"/>
              <a:t>Talk or think about the features of a dragon.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Which animals do you think have features or characteristics similar to a dragon?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>
              <a:hlinkClick r:id="rId3"/>
            </a:endParaRP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000" dirty="0"/>
          </a:p>
          <a:p>
            <a:pPr marL="0" indent="0">
              <a:lnSpc>
                <a:spcPct val="110000"/>
              </a:lnSpc>
              <a:buNone/>
            </a:pPr>
            <a:endParaRPr lang="en-GB" sz="2000" dirty="0"/>
          </a:p>
          <a:p>
            <a:pPr marL="0" indent="0">
              <a:lnSpc>
                <a:spcPct val="110000"/>
              </a:lnSpc>
              <a:buNone/>
            </a:pPr>
            <a:endParaRPr lang="en-GB" sz="2000" dirty="0"/>
          </a:p>
          <a:p>
            <a:pPr>
              <a:lnSpc>
                <a:spcPct val="110000"/>
              </a:lnSpc>
            </a:pPr>
            <a:r>
              <a:rPr lang="en-GB" sz="2000" dirty="0"/>
              <a:t>Dragons are sometimes drawn with scales like a reptile and wings like a bat. </a:t>
            </a:r>
          </a:p>
          <a:p>
            <a:pPr>
              <a:lnSpc>
                <a:spcPct val="110000"/>
              </a:lnSpc>
            </a:pPr>
            <a:r>
              <a:rPr lang="en-GB" sz="2000" dirty="0"/>
              <a:t>How do we know when an animal is mythical or fictional?</a:t>
            </a:r>
          </a:p>
          <a:p>
            <a:pPr>
              <a:lnSpc>
                <a:spcPct val="110000"/>
              </a:lnSpc>
            </a:pPr>
            <a:r>
              <a:rPr lang="en-GB" sz="2000" dirty="0"/>
              <a:t>Watch this clip about Carl Linnaeus.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hlinkClick r:id="rId4"/>
              </a:rPr>
              <a:t>https://youtu.be/lmQVnEMWtFc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en-GB" sz="2000" dirty="0"/>
              <a:t>In the past, scientists were able to recognise fictional animals when they appeared to have features from different groups.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Features of mythical animals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97132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Mythical animals often have features from more than one animal group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 4-5: 20-30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6CAE3C-4905-4FCB-9154-AF98DBB51F41}"/>
              </a:ext>
            </a:extLst>
          </p:cNvPr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4" name="Picture 23" descr="Dragon, Fantasy, Photoshop, Dragon">
            <a:extLst>
              <a:ext uri="{FF2B5EF4-FFF2-40B4-BE49-F238E27FC236}">
                <a16:creationId xmlns:a16="http://schemas.microsoft.com/office/drawing/2014/main" id="{F7135C5F-7985-40C3-8AA8-DAB1334111E5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" r="12520" b="2932"/>
          <a:stretch/>
        </p:blipFill>
        <p:spPr bwMode="auto">
          <a:xfrm>
            <a:off x="1290157" y="2304340"/>
            <a:ext cx="3936470" cy="24807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brown bat">
            <a:extLst>
              <a:ext uri="{FF2B5EF4-FFF2-40B4-BE49-F238E27FC236}">
                <a16:creationId xmlns:a16="http://schemas.microsoft.com/office/drawing/2014/main" id="{46E98657-6A55-48D8-8470-93E80A293D66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24" b="19235"/>
          <a:stretch/>
        </p:blipFill>
        <p:spPr bwMode="auto">
          <a:xfrm>
            <a:off x="8909410" y="1831819"/>
            <a:ext cx="1930226" cy="13032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Iguana, Reptile, Lizard, Animal, Dragon">
            <a:extLst>
              <a:ext uri="{FF2B5EF4-FFF2-40B4-BE49-F238E27FC236}">
                <a16:creationId xmlns:a16="http://schemas.microsoft.com/office/drawing/2014/main" id="{8F342B07-A56B-4F03-92C9-8189140D7FE5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758" y="1831819"/>
            <a:ext cx="2085012" cy="1303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801287B5-54BC-4071-B4EB-43EA464BF13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02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2254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200" dirty="0">
                <a:solidFill>
                  <a:srgbClr val="7030A0"/>
                </a:solidFill>
              </a:rPr>
              <a:t>Create a mythical </a:t>
            </a:r>
            <a:r>
              <a:rPr lang="en-GB" sz="2200">
                <a:solidFill>
                  <a:srgbClr val="7030A0"/>
                </a:solidFill>
              </a:rPr>
              <a:t>vertebrate creature </a:t>
            </a:r>
            <a:r>
              <a:rPr lang="en-GB" sz="2200" dirty="0">
                <a:solidFill>
                  <a:srgbClr val="7030A0"/>
                </a:solidFill>
              </a:rPr>
              <a:t>and label its features: 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Has it got fur, hair, scales, feathers or a smooth moist skin?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Has it got legs, wings, fins or a tail?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live on land or in water?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breathe air with lungs or use gills?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Is it warm or cold blooded?</a:t>
            </a:r>
          </a:p>
          <a:p>
            <a:pPr>
              <a:lnSpc>
                <a:spcPct val="120000"/>
              </a:lnSpc>
            </a:pPr>
            <a:r>
              <a:rPr lang="en-GB" sz="2200" dirty="0">
                <a:solidFill>
                  <a:schemeClr val="tx1"/>
                </a:solidFill>
              </a:rPr>
              <a:t>Does it lay eggs or give birth to live young?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200" dirty="0">
                <a:solidFill>
                  <a:srgbClr val="7030A0"/>
                </a:solidFill>
              </a:rPr>
              <a:t>Describe which animals your creature might be related to.</a:t>
            </a:r>
          </a:p>
          <a:p>
            <a:pPr>
              <a:lnSpc>
                <a:spcPct val="120000"/>
              </a:lnSpc>
            </a:pPr>
            <a:endParaRPr lang="en-GB" sz="2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51487" y="256085"/>
            <a:ext cx="7712155" cy="62254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I can make up a mythical animal with features from two or more different vertebrate groups.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endParaRPr lang="en-GB" sz="20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54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Characteristic: </a:t>
            </a:r>
            <a:r>
              <a:rPr lang="en-GB" b="1" dirty="0">
                <a:solidFill>
                  <a:schemeClr val="tx1"/>
                </a:solidFill>
              </a:rPr>
              <a:t>Characteristics </a:t>
            </a:r>
            <a:r>
              <a:rPr lang="en-GB" dirty="0">
                <a:solidFill>
                  <a:schemeClr val="tx1"/>
                </a:solidFill>
              </a:rPr>
              <a:t>are features of living things which help scientists </a:t>
            </a:r>
            <a:r>
              <a:rPr lang="en-GB" b="1" dirty="0">
                <a:solidFill>
                  <a:schemeClr val="tx1"/>
                </a:solidFill>
              </a:rPr>
              <a:t>classify </a:t>
            </a:r>
            <a:r>
              <a:rPr lang="en-GB" dirty="0">
                <a:solidFill>
                  <a:schemeClr val="tx1"/>
                </a:solidFill>
              </a:rPr>
              <a:t>them.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Classification: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Classification </a:t>
            </a:r>
            <a:r>
              <a:rPr lang="en-GB" dirty="0"/>
              <a:t>is the method scientists use to group living things.</a:t>
            </a: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Vertebrate: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vertebrate </a:t>
            </a:r>
            <a:r>
              <a:rPr lang="en-GB" dirty="0">
                <a:solidFill>
                  <a:schemeClr val="tx1"/>
                </a:solidFill>
              </a:rPr>
              <a:t>is an animal with a backbone.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I can make up a mythical animal with features from two or more different vertebrate groups.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endParaRPr lang="en-GB" sz="2000" dirty="0"/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7</a:t>
            </a:fld>
            <a:endParaRPr lang="en-GB" dirty="0"/>
          </a:p>
        </p:txBody>
      </p:sp>
      <p:pic>
        <p:nvPicPr>
          <p:cNvPr id="3" name="Picture 2" descr="A picture containing green, table, cake, sitting&#10;&#10;Description automatically generated">
            <a:extLst>
              <a:ext uri="{FF2B5EF4-FFF2-40B4-BE49-F238E27FC236}">
                <a16:creationId xmlns:a16="http://schemas.microsoft.com/office/drawing/2014/main" id="{382E3F5B-459B-4118-AFD4-EA0B29E16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226" y="1469535"/>
            <a:ext cx="5517358" cy="4793395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F9D5F30-926B-4519-B268-3567E343AD69}"/>
              </a:ext>
            </a:extLst>
          </p:cNvPr>
          <p:cNvGrpSpPr/>
          <p:nvPr/>
        </p:nvGrpSpPr>
        <p:grpSpPr>
          <a:xfrm>
            <a:off x="257452" y="328473"/>
            <a:ext cx="1544715" cy="4551177"/>
            <a:chOff x="257452" y="328474"/>
            <a:chExt cx="1544715" cy="2423604"/>
          </a:xfrm>
        </p:grpSpPr>
        <p:sp>
          <p:nvSpPr>
            <p:cNvPr id="25" name="Speech Bubble: Rectangle with Corners Rounded 24">
              <a:extLst>
                <a:ext uri="{FF2B5EF4-FFF2-40B4-BE49-F238E27FC236}">
                  <a16:creationId xmlns:a16="http://schemas.microsoft.com/office/drawing/2014/main" id="{A90DE81D-EE5E-4F86-B505-3FB65BDADEC2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54363"/>
                <a:gd name="adj2" fmla="val 6319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A5A466B-855A-4047-B5C9-2D42DBD9CFD7}"/>
                </a:ext>
              </a:extLst>
            </p:cNvPr>
            <p:cNvSpPr txBox="1"/>
            <p:nvPr/>
          </p:nvSpPr>
          <p:spPr>
            <a:xfrm>
              <a:off x="346229" y="390617"/>
              <a:ext cx="1453718" cy="2261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>
                  <a:solidFill>
                    <a:srgbClr val="0070C0"/>
                  </a:solidFill>
                </a:rPr>
                <a:t>Pupil comments:</a:t>
              </a:r>
              <a:endParaRPr lang="en-GB" dirty="0">
                <a:solidFill>
                  <a:srgbClr val="0070C0"/>
                </a:solidFill>
              </a:endParaRPr>
            </a:p>
            <a:p>
              <a:r>
                <a:rPr lang="en-GB" i="1" dirty="0"/>
                <a:t>“it has moist skin, webbed feet and lives on land and in the water.”</a:t>
              </a:r>
            </a:p>
            <a:p>
              <a:r>
                <a:rPr lang="en-GB" i="1" dirty="0"/>
                <a:t>“It has a beak and a feathered tail.”</a:t>
              </a:r>
            </a:p>
            <a:p>
              <a:r>
                <a:rPr lang="en-GB" i="1" dirty="0"/>
                <a:t>“it is warm blooded and gives bird to live young.”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2F2F924-3C6F-47D9-B961-1BBDE984CE12}"/>
              </a:ext>
            </a:extLst>
          </p:cNvPr>
          <p:cNvGrpSpPr/>
          <p:nvPr/>
        </p:nvGrpSpPr>
        <p:grpSpPr>
          <a:xfrm>
            <a:off x="9970462" y="229139"/>
            <a:ext cx="1544715" cy="5169791"/>
            <a:chOff x="257452" y="328474"/>
            <a:chExt cx="1544715" cy="2423604"/>
          </a:xfrm>
        </p:grpSpPr>
        <p:sp>
          <p:nvSpPr>
            <p:cNvPr id="28" name="Speech Bubble: Rectangle with Corners Rounded 27">
              <a:extLst>
                <a:ext uri="{FF2B5EF4-FFF2-40B4-BE49-F238E27FC236}">
                  <a16:creationId xmlns:a16="http://schemas.microsoft.com/office/drawing/2014/main" id="{4ADDD696-4DDA-467E-AC7C-03EBE1F1165B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56970"/>
                <a:gd name="adj2" fmla="val 61331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26A6C74-7646-4651-883C-D49FD9DFA8F2}"/>
                </a:ext>
              </a:extLst>
            </p:cNvPr>
            <p:cNvSpPr txBox="1"/>
            <p:nvPr/>
          </p:nvSpPr>
          <p:spPr>
            <a:xfrm>
              <a:off x="346227" y="402231"/>
              <a:ext cx="1367161" cy="2250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This pupil has chosen features of a bird (warm blooded, feathers and a beak), an amphibian (moist skin and webbed feet) and a mammal (warm blooded and gives birth to live young)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593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BF690F-8C49-4060-8D05-B0E60AA1AF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562C40-ACB1-464D-9655-61DD85FFCCBE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9114d93-40b0-4de1-aa32-14ecbdb0e84d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0ff8adc4-58f0-4cfe-ad48-79a46b32a9f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1281</TotalTime>
  <Words>710</Words>
  <Application>Microsoft Office PowerPoint</Application>
  <PresentationFormat>Widescreen</PresentationFormat>
  <Paragraphs>125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AChilcott</cp:lastModifiedBy>
  <cp:revision>4</cp:revision>
  <cp:lastPrinted>2020-03-28T17:18:56Z</cp:lastPrinted>
  <dcterms:created xsi:type="dcterms:W3CDTF">2020-03-28T09:27:35Z</dcterms:created>
  <dcterms:modified xsi:type="dcterms:W3CDTF">2020-04-27T17:39:42Z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